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5143500" cx="9144000"/>
  <p:notesSz cx="6858000" cy="9144000"/>
  <p:embeddedFontLst>
    <p:embeddedFont>
      <p:font typeface="Roboto"/>
      <p:regular r:id="rId129"/>
      <p:bold r:id="rId130"/>
      <p:italic r:id="rId131"/>
      <p:boldItalic r:id="rId132"/>
    </p:embeddedFont>
    <p:embeddedFont>
      <p:font typeface="Poppins"/>
      <p:regular r:id="rId133"/>
      <p:bold r:id="rId134"/>
      <p:italic r:id="rId135"/>
      <p:boldItalic r:id="rId136"/>
    </p:embeddedFont>
    <p:embeddedFont>
      <p:font typeface="Montserrat"/>
      <p:regular r:id="rId137"/>
      <p:bold r:id="rId138"/>
      <p:italic r:id="rId139"/>
      <p:boldItalic r:id="rId140"/>
    </p:embeddedFont>
    <p:embeddedFont>
      <p:font typeface="Montserrat Medium"/>
      <p:regular r:id="rId141"/>
      <p:bold r:id="rId142"/>
      <p:italic r:id="rId143"/>
      <p:boldItalic r:id="rId144"/>
    </p:embeddedFont>
    <p:embeddedFont>
      <p:font typeface="Poppins Medium"/>
      <p:regular r:id="rId145"/>
      <p:bold r:id="rId146"/>
      <p:italic r:id="rId147"/>
      <p:boldItalic r:id="rId148"/>
    </p:embeddedFont>
    <p:embeddedFont>
      <p:font typeface="Helvetica Neue"/>
      <p:regular r:id="rId149"/>
      <p:bold r:id="rId150"/>
      <p:italic r:id="rId151"/>
      <p:boldItalic r:id="rId152"/>
    </p:embeddedFont>
    <p:embeddedFont>
      <p:font typeface="Helvetica Neue Light"/>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0063DE-F195-49E1-AAF7-C5DC0E4D559E}">
  <a:tblStyle styleId="{AB0063DE-F195-49E1-AAF7-C5DC0E4D55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42D46D-EE77-457C-A8BB-EF732AE74D9E}"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8D195C78-DF6E-4822-888A-BE8AE1663CD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39B8791-0642-40D1-A3ED-3C0E25CBC775}"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regular.fntdata"/><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HelveticaNeue-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regular.fntdata"/><Relationship Id="rId4" Type="http://schemas.openxmlformats.org/officeDocument/2006/relationships/tableStyles" Target="tableStyles.xml"/><Relationship Id="rId148" Type="http://schemas.openxmlformats.org/officeDocument/2006/relationships/font" Target="fonts/PoppinsMedium-boldItalic.fntdata"/><Relationship Id="rId9" Type="http://schemas.openxmlformats.org/officeDocument/2006/relationships/slide" Target="slides/slide3.xml"/><Relationship Id="rId143" Type="http://schemas.openxmlformats.org/officeDocument/2006/relationships/font" Target="fonts/MontserratMedium-italic.fntdata"/><Relationship Id="rId142" Type="http://schemas.openxmlformats.org/officeDocument/2006/relationships/font" Target="fonts/MontserratMedium-bold.fntdata"/><Relationship Id="rId141" Type="http://schemas.openxmlformats.org/officeDocument/2006/relationships/font" Target="fonts/MontserratMedium-regular.fntdata"/><Relationship Id="rId140" Type="http://schemas.openxmlformats.org/officeDocument/2006/relationships/font" Target="fonts/Montserrat-boldItalic.fntdata"/><Relationship Id="rId5" Type="http://schemas.openxmlformats.org/officeDocument/2006/relationships/slideMaster" Target="slideMasters/slideMaster1.xml"/><Relationship Id="rId147" Type="http://schemas.openxmlformats.org/officeDocument/2006/relationships/font" Target="fonts/PoppinsMedium-italic.fntdata"/><Relationship Id="rId6" Type="http://schemas.openxmlformats.org/officeDocument/2006/relationships/notesMaster" Target="notesMasters/notesMaster1.xml"/><Relationship Id="rId146" Type="http://schemas.openxmlformats.org/officeDocument/2006/relationships/font" Target="fonts/PoppinsMedium-bold.fntdata"/><Relationship Id="rId7" Type="http://schemas.openxmlformats.org/officeDocument/2006/relationships/slide" Target="slides/slide1.xml"/><Relationship Id="rId145" Type="http://schemas.openxmlformats.org/officeDocument/2006/relationships/font" Target="fonts/PoppinsMedium-regular.fntdata"/><Relationship Id="rId8" Type="http://schemas.openxmlformats.org/officeDocument/2006/relationships/slide" Target="slides/slide2.xml"/><Relationship Id="rId144" Type="http://schemas.openxmlformats.org/officeDocument/2006/relationships/font" Target="fonts/MontserratMedium-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Montserrat-italic.fntdata"/><Relationship Id="rId138" Type="http://schemas.openxmlformats.org/officeDocument/2006/relationships/font" Target="fonts/Montserrat-bold.fntdata"/><Relationship Id="rId137" Type="http://schemas.openxmlformats.org/officeDocument/2006/relationships/font" Target="fonts/Montserrat-regular.fntdata"/><Relationship Id="rId132" Type="http://schemas.openxmlformats.org/officeDocument/2006/relationships/font" Target="fonts/Roboto-boldItalic.fntdata"/><Relationship Id="rId131" Type="http://schemas.openxmlformats.org/officeDocument/2006/relationships/font" Target="fonts/Roboto-italic.fntdata"/><Relationship Id="rId130" Type="http://schemas.openxmlformats.org/officeDocument/2006/relationships/font" Target="fonts/Roboto-bold.fntdata"/><Relationship Id="rId136" Type="http://schemas.openxmlformats.org/officeDocument/2006/relationships/font" Target="fonts/Poppins-boldItalic.fntdata"/><Relationship Id="rId135" Type="http://schemas.openxmlformats.org/officeDocument/2006/relationships/font" Target="fonts/Poppins-italic.fntdata"/><Relationship Id="rId134" Type="http://schemas.openxmlformats.org/officeDocument/2006/relationships/font" Target="fonts/Poppins-bold.fntdata"/><Relationship Id="rId133" Type="http://schemas.openxmlformats.org/officeDocument/2006/relationships/font" Target="fonts/Poppins-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HelveticaNeueLight-bold.fntdata"/><Relationship Id="rId58" Type="http://schemas.openxmlformats.org/officeDocument/2006/relationships/slide" Target="slides/slide52.xml"/><Relationship Id="rId153" Type="http://schemas.openxmlformats.org/officeDocument/2006/relationships/font" Target="fonts/HelveticaNeueLight-regular.fntdata"/><Relationship Id="rId152" Type="http://schemas.openxmlformats.org/officeDocument/2006/relationships/font" Target="fonts/HelveticaNeue-boldItalic.fntdata"/><Relationship Id="rId151" Type="http://schemas.openxmlformats.org/officeDocument/2006/relationships/font" Target="fonts/HelveticaNeue-italic.fntdata"/><Relationship Id="rId156" Type="http://schemas.openxmlformats.org/officeDocument/2006/relationships/font" Target="fonts/HelveticaNeueLight-boldItalic.fntdata"/><Relationship Id="rId155" Type="http://schemas.openxmlformats.org/officeDocument/2006/relationships/font" Target="fonts/HelveticaNeue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nus_Torvalds" TargetMode="External"/><Relationship Id="rId3" Type="http://schemas.openxmlformats.org/officeDocument/2006/relationships/hyperlink" Target="https://www.kernel.or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225ecbcf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225ecbcf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4ba807586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4ba807586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ba807586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ba807586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4ba807586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4ba807586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ba807586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ba807586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4ba807586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4ba807586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56bbedd6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356bbedd66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56bbedd6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356bbedd669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56bbedd66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356bbedd66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56bbedd66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356bbedd669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56bbedd6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356bbedd66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9f41b0d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9f41b0d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6bbedd6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356bbedd66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56bbedd66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356bbedd669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56bbedd6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356bbedd669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56bbedd6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356bbedd66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56bbedd66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356bbedd66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4ba807586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4ba807586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4ba807586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4ba807586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4ba807586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4ba807586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4ba807586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4ba807586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4ba807586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4ba807586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4502fb3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4502fb3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4ba807586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4ba807586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4ba807586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4ba807586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4ba807586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4ba807586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245ae6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245ae6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ba80758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ba80758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4930acd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4930acd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245ae2b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245ae2b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281e3e86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281e3e86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281e3e86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281e3e86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ba80758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ba80758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bb16983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bb16983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ba80758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ba80758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ba80758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ba80758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ba80758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ba80758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ba80758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ba80758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281e3e86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281e3e86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281e3e8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281e3e8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281e3e86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281e3e86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281e3e8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281e3e8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281e3e86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281e3e86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281e3e86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281e3e86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6bbedd6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6bbedd6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502fb3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4502fb3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c74650b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c74650b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b994a55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994a55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bdd885bfc_1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bdd885bfc_1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bdd885bf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fbdd885bfc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273239"/>
                </a:solidFill>
                <a:highlight>
                  <a:srgbClr val="FFFFFF"/>
                </a:highlight>
              </a:rPr>
              <a:t>Initially designed and developed by </a:t>
            </a:r>
            <a:r>
              <a:rPr lang="en" sz="1300" u="sng">
                <a:solidFill>
                  <a:srgbClr val="0097A7"/>
                </a:solidFill>
                <a:highlight>
                  <a:srgbClr val="FFFFFF"/>
                </a:highlight>
                <a:hlinkClick r:id="rId2">
                  <a:extLst>
                    <a:ext uri="{A12FA001-AC4F-418D-AE19-62706E023703}">
                      <ahyp:hlinkClr val="tx"/>
                    </a:ext>
                  </a:extLst>
                </a:hlinkClick>
              </a:rPr>
              <a:t>Linus Torvalds</a:t>
            </a:r>
            <a:r>
              <a:rPr lang="en" sz="1300">
                <a:solidFill>
                  <a:srgbClr val="273239"/>
                </a:solidFill>
                <a:highlight>
                  <a:srgbClr val="FFFFFF"/>
                </a:highlight>
              </a:rPr>
              <a:t> for </a:t>
            </a:r>
            <a:r>
              <a:rPr lang="en" sz="1300" u="sng">
                <a:solidFill>
                  <a:srgbClr val="0097A7"/>
                </a:solidFill>
                <a:highlight>
                  <a:srgbClr val="FFFFFF"/>
                </a:highlight>
                <a:hlinkClick r:id="rId3">
                  <a:extLst>
                    <a:ext uri="{A12FA001-AC4F-418D-AE19-62706E023703}">
                      <ahyp:hlinkClr val="tx"/>
                    </a:ext>
                  </a:extLst>
                </a:hlinkClick>
              </a:rPr>
              <a:t>Linux kernel</a:t>
            </a:r>
            <a:r>
              <a:rPr lang="en" sz="1300">
                <a:solidFill>
                  <a:srgbClr val="273239"/>
                </a:solidFill>
                <a:highlight>
                  <a:srgbClr val="FFFFFF"/>
                </a:highlight>
              </a:rPr>
              <a:t> development in 2005. </a:t>
            </a:r>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bdd885bf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bdd885bf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bdd885b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bdd885b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502fb30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4502fb30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74650b2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fc74650b2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c74650b2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fc74650b2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bb16983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bb16983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c74650b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fc74650b29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c74650b2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fc74650b29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bdd885bfc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bdd885bfc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4930acd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14930acde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8e7a7378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28e7a73785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c74650b2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c74650b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bdd885bfc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bdd885bfc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ba80758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ba80758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ba807586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ba807586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4ba807586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4ba807586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ba80758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ba80758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4ba8075868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4ba8075868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ba80758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ba80758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ba80758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ba80758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ba807586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ba8075868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4ba807586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4ba807586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ba8075868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ba8075868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ba8075868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ba8075868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ba8075868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ba8075868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4ba807586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4ba807586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741728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41728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ba8075868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ba8075868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ba8075868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4ba8075868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ba8075868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4ba8075868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4ba807586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4ba807586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ba807586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4ba807586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ba807586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ba807586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4ba8075868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4ba8075868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4ba8075868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4ba8075868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ba80758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4ba80758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4ba8075868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4ba8075868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4ba80758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4ba80758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4ba80758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4ba80758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4ba80758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4ba80758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ba807586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ba807586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ba807586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ba807586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ba80758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ba80758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ba807586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4ba807586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4ba807586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4ba80758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ba80758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ba80758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ba80758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ba80758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225ecbc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225ecbc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4ba80758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4ba80758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4ba80758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4ba80758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4ba807586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4ba807586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4ba80758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4ba80758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4ba807586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4ba807586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4ba807586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4ba807586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4ba80758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4ba80758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4ba80758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4ba80758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ba807586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4ba807586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4ba80758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4ba80758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225ecbcf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225ecbcf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4ba80758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4ba80758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4ba807586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ba807586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ba807586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ba807586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4ba807586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4ba807586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4ba807586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4ba807586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4ba80758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4ba80758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4ba807586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4ba807586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4ba80758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4ba80758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4ba807586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4ba807586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4ba807586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4ba807586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08080"/>
              </a:buClr>
              <a:buSzPts val="2800"/>
              <a:buNone/>
              <a:defRPr>
                <a:solidFill>
                  <a:srgbClr val="40808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2.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6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5.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65.png"/><Relationship Id="rId4" Type="http://schemas.openxmlformats.org/officeDocument/2006/relationships/image" Target="../media/image22.png"/><Relationship Id="rId5"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6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22.png"/><Relationship Id="rId4"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1" Type="http://schemas.openxmlformats.org/officeDocument/2006/relationships/hyperlink" Target="https://scikit-learn.org/stable/" TargetMode="External"/><Relationship Id="rId10" Type="http://schemas.openxmlformats.org/officeDocument/2006/relationships/image" Target="../media/image27.png"/><Relationship Id="rId13" Type="http://schemas.openxmlformats.org/officeDocument/2006/relationships/hyperlink" Target="https://pandas.pydata.org/pandas-docs/stable/user_guide/10min.html" TargetMode="External"/><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edium.com/" TargetMode="External"/><Relationship Id="rId4" Type="http://schemas.openxmlformats.org/officeDocument/2006/relationships/image" Target="../media/image3.png"/><Relationship Id="rId9" Type="http://schemas.openxmlformats.org/officeDocument/2006/relationships/hyperlink" Target="https://www.microsoft.com/en-us/education/training-and-events/events-calendar#/events" TargetMode="External"/><Relationship Id="rId14" Type="http://schemas.openxmlformats.org/officeDocument/2006/relationships/image" Target="../media/image16.png"/><Relationship Id="rId5" Type="http://schemas.openxmlformats.org/officeDocument/2006/relationships/hyperlink" Target="https://stackoverflow.com/" TargetMode="External"/><Relationship Id="rId6" Type="http://schemas.openxmlformats.org/officeDocument/2006/relationships/image" Target="../media/image7.png"/><Relationship Id="rId7" Type="http://schemas.openxmlformats.org/officeDocument/2006/relationships/hyperlink" Target="https://www.w3schools.com/" TargetMode="External"/><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infoworld.com/article/3295900/what-is-continuous-integration-ci-faster-better-software-development.html"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jelvix.com/blog/best-ci-cd-tools-comparison" TargetMode="External"/><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ab.research.google.com/drive/1737YRYWHgRAhQe9VbqZ1e2PVIb02pRiP?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ocs.github.com/en/github/getting-started-with-github/pushing-commits-to-a-remote-repositor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dzone.com/articles/top-20-git-commands-with-examp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0.jpg"/><Relationship Id="rId4" Type="http://schemas.openxmlformats.org/officeDocument/2006/relationships/image" Target="../media/image38.jpg"/><Relationship Id="rId5" Type="http://schemas.openxmlformats.org/officeDocument/2006/relationships/image" Target="../media/image43.jpg"/><Relationship Id="rId6" Type="http://schemas.openxmlformats.org/officeDocument/2006/relationships/image" Target="../media/image37.jpg"/><Relationship Id="rId7"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python.plainenglish.io/why-python-remains-the-best-programming-language-in-2024-and-why-it-will-still-dominate-in-2025-c4b14bfb06a4" TargetMode="Externa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2.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3.gif"/><Relationship Id="rId4" Type="http://schemas.openxmlformats.org/officeDocument/2006/relationships/image" Target="../media/image59.gif"/><Relationship Id="rId5" Type="http://schemas.openxmlformats.org/officeDocument/2006/relationships/image" Target="../media/image62.gif"/><Relationship Id="rId6" Type="http://schemas.openxmlformats.org/officeDocument/2006/relationships/image" Target="../media/image58.gif"/><Relationship Id="rId7" Type="http://schemas.openxmlformats.org/officeDocument/2006/relationships/image" Target="../media/image67.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22.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1852475" y="1820900"/>
            <a:ext cx="46359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rgbClr val="0097A7"/>
                </a:solidFill>
                <a:latin typeface="Poppins"/>
                <a:ea typeface="Poppins"/>
                <a:cs typeface="Poppins"/>
                <a:sym typeface="Poppins"/>
              </a:rPr>
              <a:t>Python for Data Science</a:t>
            </a:r>
            <a:endParaRPr b="1" sz="5700">
              <a:solidFill>
                <a:srgbClr val="0097A7"/>
              </a:solidFill>
              <a:latin typeface="Montserrat"/>
              <a:ea typeface="Montserrat"/>
              <a:cs typeface="Montserrat"/>
              <a:sym typeface="Montserrat"/>
            </a:endParaRPr>
          </a:p>
        </p:txBody>
      </p:sp>
      <p:sp>
        <p:nvSpPr>
          <p:cNvPr id="59" name="Google Shape;59;p14"/>
          <p:cNvSpPr txBox="1"/>
          <p:nvPr/>
        </p:nvSpPr>
        <p:spPr>
          <a:xfrm>
            <a:off x="3323850" y="4529075"/>
            <a:ext cx="223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latin typeface="Poppins Medium"/>
                <a:ea typeface="Poppins Medium"/>
                <a:cs typeface="Poppins Medium"/>
                <a:sym typeface="Poppins Medium"/>
              </a:rPr>
              <a:t>Session 1-2</a:t>
            </a:r>
            <a:endParaRPr sz="1700">
              <a:solidFill>
                <a:srgbClr val="434343"/>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138350" y="123175"/>
            <a:ext cx="3330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Session routine</a:t>
            </a:r>
            <a:endParaRPr b="1" sz="2400">
              <a:solidFill>
                <a:srgbClr val="0097A7"/>
              </a:solidFill>
              <a:latin typeface="Poppins"/>
              <a:ea typeface="Poppins"/>
              <a:cs typeface="Poppins"/>
              <a:sym typeface="Poppins"/>
            </a:endParaRPr>
          </a:p>
        </p:txBody>
      </p:sp>
      <p:sp>
        <p:nvSpPr>
          <p:cNvPr id="120" name="Google Shape;120;p23"/>
          <p:cNvSpPr txBox="1"/>
          <p:nvPr/>
        </p:nvSpPr>
        <p:spPr>
          <a:xfrm>
            <a:off x="415200" y="897150"/>
            <a:ext cx="62541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latin typeface="Poppins"/>
                <a:ea typeface="Poppins"/>
                <a:cs typeface="Poppins"/>
                <a:sym typeface="Poppins"/>
              </a:rPr>
              <a:t>Q&amp;A previous materials</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New material</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Practice</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comprehension+conditions</a:t>
            </a:r>
            <a:endParaRPr sz="1100">
              <a:solidFill>
                <a:srgbClr val="408080"/>
              </a:solidFill>
              <a:latin typeface="Poppins Medium"/>
              <a:ea typeface="Poppins Medium"/>
              <a:cs typeface="Poppins Medium"/>
              <a:sym typeface="Poppins Medium"/>
            </a:endParaRPr>
          </a:p>
        </p:txBody>
      </p:sp>
      <p:sp>
        <p:nvSpPr>
          <p:cNvPr id="967" name="Google Shape;967;p113"/>
          <p:cNvSpPr txBox="1"/>
          <p:nvPr/>
        </p:nvSpPr>
        <p:spPr>
          <a:xfrm>
            <a:off x="431975" y="944300"/>
            <a:ext cx="7343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A list comprehension is a process to grow an empty list without using append().</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When the size of a list is bigger than approx. 100, the list comprehension approach is faster.</a:t>
            </a:r>
            <a:endParaRPr>
              <a:solidFill>
                <a:srgbClr val="434343"/>
              </a:solidFill>
              <a:latin typeface="Roboto"/>
              <a:ea typeface="Roboto"/>
              <a:cs typeface="Roboto"/>
              <a:sym typeface="Roboto"/>
            </a:endParaRPr>
          </a:p>
        </p:txBody>
      </p:sp>
      <p:graphicFrame>
        <p:nvGraphicFramePr>
          <p:cNvPr id="968" name="Google Shape;968;p113"/>
          <p:cNvGraphicFramePr/>
          <p:nvPr/>
        </p:nvGraphicFramePr>
        <p:xfrm>
          <a:off x="484325" y="2097300"/>
          <a:ext cx="3000000" cy="3000000"/>
        </p:xfrm>
        <a:graphic>
          <a:graphicData uri="http://schemas.openxmlformats.org/drawingml/2006/table">
            <a:tbl>
              <a:tblPr>
                <a:noFill/>
                <a:tableStyleId>{AB0063DE-F195-49E1-AAF7-C5DC0E4D559E}</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for i in range(1,11):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          If ( i &lt; 10):</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	    my_list.append( i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my_ist = [ i for i in range(1, 11)  if i &lt; 10 ]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69" name="Google Shape;969;p1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0" name="Google Shape;970;p1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4"/>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comprehension+nested loops</a:t>
            </a:r>
            <a:endParaRPr sz="1100">
              <a:solidFill>
                <a:srgbClr val="408080"/>
              </a:solidFill>
              <a:latin typeface="Poppins Medium"/>
              <a:ea typeface="Poppins Medium"/>
              <a:cs typeface="Poppins Medium"/>
              <a:sym typeface="Poppins Medium"/>
            </a:endParaRPr>
          </a:p>
        </p:txBody>
      </p:sp>
      <p:sp>
        <p:nvSpPr>
          <p:cNvPr id="976" name="Google Shape;976;p114"/>
          <p:cNvSpPr txBox="1"/>
          <p:nvPr/>
        </p:nvSpPr>
        <p:spPr>
          <a:xfrm>
            <a:off x="431975" y="944300"/>
            <a:ext cx="734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Lists inside list picking each element</a:t>
            </a:r>
            <a:endParaRPr>
              <a:solidFill>
                <a:srgbClr val="434343"/>
              </a:solidFill>
              <a:latin typeface="Roboto"/>
              <a:ea typeface="Roboto"/>
              <a:cs typeface="Roboto"/>
              <a:sym typeface="Roboto"/>
            </a:endParaRPr>
          </a:p>
        </p:txBody>
      </p:sp>
      <p:graphicFrame>
        <p:nvGraphicFramePr>
          <p:cNvPr id="977" name="Google Shape;977;p114"/>
          <p:cNvGraphicFramePr/>
          <p:nvPr/>
        </p:nvGraphicFramePr>
        <p:xfrm>
          <a:off x="484325" y="2097300"/>
          <a:ext cx="3000000" cy="3000000"/>
        </p:xfrm>
        <a:graphic>
          <a:graphicData uri="http://schemas.openxmlformats.org/drawingml/2006/table">
            <a:tbl>
              <a:tblPr>
                <a:noFill/>
                <a:tableStyleId>{AB0063DE-F195-49E1-AAF7-C5DC0E4D559E}</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[[1, 2, 3], [1, 3, 2], [2, 1, 3], [2, 3, 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flat_list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for sublist in my_list: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for item in sublist: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flat_list.append(item)</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flat_list = </a:t>
                      </a:r>
                      <a:r>
                        <a:rPr lang="en">
                          <a:solidFill>
                            <a:srgbClr val="000000"/>
                          </a:solidFill>
                          <a:highlight>
                            <a:srgbClr val="FFFFFE"/>
                          </a:highlight>
                          <a:latin typeface="Roboto"/>
                          <a:ea typeface="Roboto"/>
                          <a:cs typeface="Roboto"/>
                          <a:sym typeface="Roboto"/>
                        </a:rPr>
                        <a:t>[ item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sublist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my_list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item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sublist ]</a:t>
                      </a:r>
                      <a:endParaRPr>
                        <a:solidFill>
                          <a:srgbClr val="000000"/>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78" name="Google Shape;978;p1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9" name="Google Shape;979;p1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 comprehension+nested loops</a:t>
            </a:r>
            <a:endParaRPr sz="1100">
              <a:solidFill>
                <a:srgbClr val="408080"/>
              </a:solidFill>
              <a:latin typeface="Poppins Medium"/>
              <a:ea typeface="Poppins Medium"/>
              <a:cs typeface="Poppins Medium"/>
              <a:sym typeface="Poppins Medium"/>
            </a:endParaRPr>
          </a:p>
        </p:txBody>
      </p:sp>
      <p:sp>
        <p:nvSpPr>
          <p:cNvPr id="985" name="Google Shape;985;p115"/>
          <p:cNvSpPr txBox="1"/>
          <p:nvPr/>
        </p:nvSpPr>
        <p:spPr>
          <a:xfrm>
            <a:off x="431975" y="944300"/>
            <a:ext cx="7343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Lists inside list picking each element</a:t>
            </a:r>
            <a:endParaRPr>
              <a:solidFill>
                <a:srgbClr val="434343"/>
              </a:solidFill>
              <a:latin typeface="Roboto"/>
              <a:ea typeface="Roboto"/>
              <a:cs typeface="Roboto"/>
              <a:sym typeface="Roboto"/>
            </a:endParaRPr>
          </a:p>
        </p:txBody>
      </p:sp>
      <p:graphicFrame>
        <p:nvGraphicFramePr>
          <p:cNvPr id="986" name="Google Shape;986;p115"/>
          <p:cNvGraphicFramePr/>
          <p:nvPr/>
        </p:nvGraphicFramePr>
        <p:xfrm>
          <a:off x="484325" y="2097300"/>
          <a:ext cx="3000000" cy="3000000"/>
        </p:xfrm>
        <a:graphic>
          <a:graphicData uri="http://schemas.openxmlformats.org/drawingml/2006/table">
            <a:tbl>
              <a:tblPr>
                <a:noFill/>
                <a:tableStyleId>{AB0063DE-F195-49E1-AAF7-C5DC0E4D559E}</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9E9E9E"/>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my_list = [[1, 2, 3], [1, 3, 2], [2, 1, 3], [2, 3, 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flat_list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for sublist in my_list: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for item in sublist:  </a:t>
                      </a:r>
                      <a:endParaRPr>
                        <a:solidFill>
                          <a:srgbClr val="000000"/>
                        </a:solidFill>
                        <a:latin typeface="Roboto"/>
                        <a:ea typeface="Roboto"/>
                        <a:cs typeface="Roboto"/>
                        <a:sym typeface="Roboto"/>
                      </a:endParaRPr>
                    </a:p>
                    <a:p>
                      <a:pPr indent="0" lvl="0" marL="0" marR="114300" rtl="0" algn="l">
                        <a:lnSpc>
                          <a:spcPct val="130769"/>
                        </a:lnSpc>
                        <a:spcBef>
                          <a:spcPts val="0"/>
                        </a:spcBef>
                        <a:spcAft>
                          <a:spcPts val="0"/>
                        </a:spcAft>
                        <a:buNone/>
                      </a:pPr>
                      <a:r>
                        <a:rPr lang="en">
                          <a:solidFill>
                            <a:srgbClr val="000000"/>
                          </a:solidFill>
                          <a:latin typeface="Roboto"/>
                          <a:ea typeface="Roboto"/>
                          <a:cs typeface="Roboto"/>
                          <a:sym typeface="Roboto"/>
                        </a:rPr>
                        <a:t>                flat_list.append(item)</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flat_list = </a:t>
                      </a:r>
                      <a:r>
                        <a:rPr lang="en">
                          <a:solidFill>
                            <a:srgbClr val="000000"/>
                          </a:solidFill>
                          <a:highlight>
                            <a:srgbClr val="FFFFFE"/>
                          </a:highlight>
                          <a:latin typeface="Roboto"/>
                          <a:ea typeface="Roboto"/>
                          <a:cs typeface="Roboto"/>
                          <a:sym typeface="Roboto"/>
                        </a:rPr>
                        <a:t>[ item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sublist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my_list </a:t>
                      </a:r>
                      <a:r>
                        <a:rPr lang="en">
                          <a:solidFill>
                            <a:srgbClr val="AF00DB"/>
                          </a:solidFill>
                          <a:highlight>
                            <a:srgbClr val="FFFFFE"/>
                          </a:highlight>
                          <a:latin typeface="Roboto"/>
                          <a:ea typeface="Roboto"/>
                          <a:cs typeface="Roboto"/>
                          <a:sym typeface="Roboto"/>
                        </a:rPr>
                        <a:t>for</a:t>
                      </a:r>
                      <a:r>
                        <a:rPr lang="en">
                          <a:solidFill>
                            <a:srgbClr val="000000"/>
                          </a:solidFill>
                          <a:highlight>
                            <a:srgbClr val="FFFFFE"/>
                          </a:highlight>
                          <a:latin typeface="Roboto"/>
                          <a:ea typeface="Roboto"/>
                          <a:cs typeface="Roboto"/>
                          <a:sym typeface="Roboto"/>
                        </a:rPr>
                        <a:t> item </a:t>
                      </a:r>
                      <a:r>
                        <a:rPr lang="en">
                          <a:solidFill>
                            <a:srgbClr val="0000FF"/>
                          </a:solidFill>
                          <a:highlight>
                            <a:srgbClr val="FFFFFE"/>
                          </a:highlight>
                          <a:latin typeface="Roboto"/>
                          <a:ea typeface="Roboto"/>
                          <a:cs typeface="Roboto"/>
                          <a:sym typeface="Roboto"/>
                        </a:rPr>
                        <a:t>in</a:t>
                      </a:r>
                      <a:r>
                        <a:rPr lang="en">
                          <a:solidFill>
                            <a:srgbClr val="000000"/>
                          </a:solidFill>
                          <a:highlight>
                            <a:srgbClr val="FFFFFE"/>
                          </a:highlight>
                          <a:latin typeface="Roboto"/>
                          <a:ea typeface="Roboto"/>
                          <a:cs typeface="Roboto"/>
                          <a:sym typeface="Roboto"/>
                        </a:rPr>
                        <a:t> sublist ]</a:t>
                      </a:r>
                      <a:endParaRPr>
                        <a:solidFill>
                          <a:srgbClr val="000000"/>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87" name="Google Shape;987;p1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88" name="Google Shape;988;p1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Example: Reading Multiple Files</a:t>
            </a:r>
            <a:endParaRPr sz="1100">
              <a:solidFill>
                <a:srgbClr val="408080"/>
              </a:solidFill>
              <a:latin typeface="Poppins Medium"/>
              <a:ea typeface="Poppins Medium"/>
              <a:cs typeface="Poppins Medium"/>
              <a:sym typeface="Poppins Medium"/>
            </a:endParaRPr>
          </a:p>
        </p:txBody>
      </p:sp>
      <p:sp>
        <p:nvSpPr>
          <p:cNvPr id="994" name="Google Shape;994;p116"/>
          <p:cNvSpPr txBox="1"/>
          <p:nvPr/>
        </p:nvSpPr>
        <p:spPr>
          <a:xfrm>
            <a:off x="462100" y="783575"/>
            <a:ext cx="7916100" cy="275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13131"/>
                </a:solidFill>
                <a:highlight>
                  <a:srgbClr val="FFFFFF"/>
                </a:highlight>
                <a:latin typeface="Helvetica Neue"/>
                <a:ea typeface="Helvetica Neue"/>
                <a:cs typeface="Helvetica Neue"/>
                <a:sym typeface="Helvetica Neue"/>
              </a:rPr>
              <a:t>There is a data directory that contained several CSV files (among other files), each with the same structure (columns) for separate groups or divisions. We could use a list comprehension with an </a:t>
            </a:r>
            <a:r>
              <a:rPr lang="en" sz="1200">
                <a:solidFill>
                  <a:srgbClr val="313131"/>
                </a:solidFill>
                <a:highlight>
                  <a:srgbClr val="FFFFFF"/>
                </a:highlight>
                <a:latin typeface="Courier New"/>
                <a:ea typeface="Courier New"/>
                <a:cs typeface="Courier New"/>
                <a:sym typeface="Courier New"/>
              </a:rPr>
              <a:t>endswith('.csv')</a:t>
            </a:r>
            <a:r>
              <a:rPr lang="en" sz="1200">
                <a:solidFill>
                  <a:srgbClr val="313131"/>
                </a:solidFill>
                <a:highlight>
                  <a:srgbClr val="FFFFFF"/>
                </a:highlight>
                <a:latin typeface="Helvetica Neue"/>
                <a:ea typeface="Helvetica Neue"/>
                <a:cs typeface="Helvetica Neue"/>
                <a:sym typeface="Helvetica Neue"/>
              </a:rPr>
              <a:t> condition in it to get a list of just the CSV files in that directory. We could use another list comprehension to have Pandas read each of those files and then the </a:t>
            </a:r>
            <a:r>
              <a:rPr lang="en" sz="1200">
                <a:solidFill>
                  <a:srgbClr val="313131"/>
                </a:solidFill>
                <a:highlight>
                  <a:srgbClr val="FFFFFF"/>
                </a:highlight>
                <a:latin typeface="Courier New"/>
                <a:ea typeface="Courier New"/>
                <a:cs typeface="Courier New"/>
                <a:sym typeface="Courier New"/>
              </a:rPr>
              <a:t>pd.concat</a:t>
            </a:r>
            <a:r>
              <a:rPr lang="en" sz="1200">
                <a:solidFill>
                  <a:srgbClr val="313131"/>
                </a:solidFill>
                <a:highlight>
                  <a:srgbClr val="FFFFFF"/>
                </a:highlight>
                <a:latin typeface="Helvetica Neue"/>
                <a:ea typeface="Helvetica Neue"/>
                <a:cs typeface="Helvetica Neue"/>
                <a:sym typeface="Helvetica Neue"/>
              </a:rPr>
              <a:t> method to combine them all into a single data set that we can analyze as follows.</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rPr lang="en" sz="1200">
                <a:solidFill>
                  <a:srgbClr val="313131"/>
                </a:solidFill>
                <a:highlight>
                  <a:srgbClr val="FFFFFF"/>
                </a:highlight>
                <a:latin typeface="Courier New"/>
                <a:ea typeface="Courier New"/>
                <a:cs typeface="Courier New"/>
                <a:sym typeface="Courier New"/>
              </a:rPr>
              <a:t>import os</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import pandas as pd</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file_list = [f for f in os.listdir('./data') if f.endswith('.csv')]</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data_sets = [pd.read_csv(os.path.join('./data', f)) for f in file_list]</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data = pd.concat(data_sets, axis=0)</a:t>
            </a:r>
            <a:endParaRPr sz="1200">
              <a:solidFill>
                <a:srgbClr val="313131"/>
              </a:solidFill>
              <a:highlight>
                <a:srgbClr val="FFFFFF"/>
              </a:highlight>
              <a:latin typeface="Courier New"/>
              <a:ea typeface="Courier New"/>
              <a:cs typeface="Courier New"/>
              <a:sym typeface="Courier New"/>
            </a:endParaRPr>
          </a:p>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995" name="Google Shape;995;p1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96" name="Google Shape;996;p1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1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Closed-loop feedback control system</a:t>
            </a:r>
            <a:endParaRPr sz="2300">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002" name="Google Shape;1002;p11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003" name="Google Shape;1003;p117"/>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004" name="Google Shape;1004;p117"/>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005" name="Google Shape;1005;p1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06" name="Google Shape;1006;p1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18"/>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1100"/>
              <a:buFont typeface="Arial"/>
              <a:buNone/>
            </a:pPr>
            <a:r>
              <a:rPr b="1" i="0" lang="en" sz="3000" u="none" cap="none" strike="noStrike">
                <a:solidFill>
                  <a:srgbClr val="408080"/>
                </a:solidFill>
                <a:latin typeface="Poppins"/>
                <a:ea typeface="Poppins"/>
                <a:cs typeface="Poppins"/>
                <a:sym typeface="Poppins"/>
              </a:rPr>
              <a:t>Dicts, Tuples, Sets</a:t>
            </a:r>
            <a:endParaRPr b="1" i="0" sz="3000" u="none" cap="none" strike="noStrike">
              <a:solidFill>
                <a:srgbClr val="408080"/>
              </a:solidFill>
              <a:latin typeface="Poppins"/>
              <a:ea typeface="Poppins"/>
              <a:cs typeface="Poppins"/>
              <a:sym typeface="Poppi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119"/>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Dictionary</a:t>
            </a:r>
            <a:endParaRPr b="0" i="0" sz="1100" u="none" cap="none" strike="noStrike">
              <a:solidFill>
                <a:srgbClr val="408080"/>
              </a:solidFill>
              <a:latin typeface="Poppins Medium"/>
              <a:ea typeface="Poppins Medium"/>
              <a:cs typeface="Poppins Medium"/>
              <a:sym typeface="Poppins Medium"/>
            </a:endParaRPr>
          </a:p>
        </p:txBody>
      </p:sp>
      <p:sp>
        <p:nvSpPr>
          <p:cNvPr id="1017" name="Google Shape;1017;p11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18" name="Google Shape;1018;p119"/>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19" name="Google Shape;1019;p119"/>
          <p:cNvGraphicFramePr/>
          <p:nvPr/>
        </p:nvGraphicFramePr>
        <p:xfrm>
          <a:off x="644625" y="1980725"/>
          <a:ext cx="3000000" cy="3000000"/>
        </p:xfrm>
        <a:graphic>
          <a:graphicData uri="http://schemas.openxmlformats.org/drawingml/2006/table">
            <a:tbl>
              <a:tblPr>
                <a:noFill/>
                <a:tableStyleId>{B39B8791-0642-40D1-A3ED-3C0E25CBC775}</a:tableStyleId>
              </a:tblPr>
              <a:tblGrid>
                <a:gridCol w="257175"/>
                <a:gridCol w="1800225"/>
              </a:tblGrid>
              <a:tr h="942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4</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friends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 : </a:t>
                      </a:r>
                      <a:r>
                        <a:rPr lang="en" sz="1050" u="none" cap="none" strike="noStrike">
                          <a:solidFill>
                            <a:srgbClr val="BA2121"/>
                          </a:solidFill>
                          <a:highlight>
                            <a:srgbClr val="F8F8F8"/>
                          </a:highlight>
                          <a:latin typeface="Consolas"/>
                          <a:ea typeface="Consolas"/>
                          <a:cs typeface="Consolas"/>
                          <a:sym typeface="Consolas"/>
                        </a:rPr>
                        <a:t>'111-222-333'</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'jerry'</a:t>
                      </a:r>
                      <a:r>
                        <a:rPr lang="en" sz="1050" u="none" cap="none" strike="noStrike">
                          <a:solidFill>
                            <a:srgbClr val="333333"/>
                          </a:solidFill>
                          <a:highlight>
                            <a:srgbClr val="F8F8F8"/>
                          </a:highlight>
                          <a:latin typeface="Consolas"/>
                          <a:ea typeface="Consolas"/>
                          <a:cs typeface="Consolas"/>
                          <a:sym typeface="Consolas"/>
                        </a:rPr>
                        <a:t> : </a:t>
                      </a:r>
                      <a:r>
                        <a:rPr lang="en" sz="1050" u="none" cap="none" strike="noStrike">
                          <a:solidFill>
                            <a:srgbClr val="BA2121"/>
                          </a:solidFill>
                          <a:highlight>
                            <a:srgbClr val="F8F8F8"/>
                          </a:highlight>
                          <a:latin typeface="Consolas"/>
                          <a:ea typeface="Consolas"/>
                          <a:cs typeface="Consolas"/>
                          <a:sym typeface="Consolas"/>
                        </a:rPr>
                        <a:t>'666-33-111'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20" name="Google Shape;1020;p119"/>
          <p:cNvSpPr txBox="1"/>
          <p:nvPr/>
        </p:nvSpPr>
        <p:spPr>
          <a:xfrm>
            <a:off x="544800" y="1642650"/>
            <a:ext cx="8054400" cy="1488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Dictionaries can be created using a pair of curly braces (</a:t>
            </a:r>
            <a:r>
              <a:rPr b="0" i="0" lang="en" sz="1100" u="none" cap="none" strike="noStrike">
                <a:solidFill>
                  <a:srgbClr val="C7254E"/>
                </a:solidFill>
                <a:highlight>
                  <a:srgbClr val="F9F2F4"/>
                </a:highlight>
                <a:latin typeface="Consolas"/>
                <a:ea typeface="Consolas"/>
                <a:cs typeface="Consolas"/>
                <a:sym typeface="Consolas"/>
              </a:rPr>
              <a:t>{}</a:t>
            </a:r>
            <a:r>
              <a:rPr b="0" i="0" lang="en" sz="1200" u="none" cap="none" strike="noStrike">
                <a:solidFill>
                  <a:srgbClr val="333333"/>
                </a:solidFill>
                <a:highlight>
                  <a:srgbClr val="FFFFFF"/>
                </a:highlight>
                <a:latin typeface="Arial"/>
                <a:ea typeface="Arial"/>
                <a:cs typeface="Arial"/>
                <a:sym typeface="Arial"/>
              </a:rPr>
              <a:t>). Each item in the dictionary consists of a key, followed by a colon, which is followed by a value. And each item is separated using commas (</a:t>
            </a:r>
            <a:r>
              <a:rPr b="0" i="0" lang="en" sz="1100" u="none" cap="none" strike="noStrike">
                <a:solidFill>
                  <a:srgbClr val="C7254E"/>
                </a:solidFill>
                <a:highlight>
                  <a:srgbClr val="F9F2F4"/>
                </a:highlight>
                <a:latin typeface="Consolas"/>
                <a:ea typeface="Consolas"/>
                <a:cs typeface="Consolas"/>
                <a:sym typeface="Consolas"/>
              </a:rPr>
              <a:t>,</a:t>
            </a:r>
            <a:r>
              <a:rPr b="0" i="0" lang="en" sz="1200" u="none" cap="none" strike="noStrike">
                <a:solidFill>
                  <a:srgbClr val="333333"/>
                </a:solidFill>
                <a:highlight>
                  <a:srgbClr val="FFFFFF"/>
                </a:highlight>
                <a:latin typeface="Arial"/>
                <a:ea typeface="Arial"/>
                <a:cs typeface="Arial"/>
                <a:sym typeface="Arial"/>
              </a:rPr>
              <a:t>). Let's take an example.</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100"/>
              <a:buFont typeface="Arial"/>
              <a:buNone/>
            </a:pPr>
            <a:r>
              <a:rPr b="0" i="0" lang="en" sz="1100" u="none" cap="none" strike="noStrike">
                <a:solidFill>
                  <a:srgbClr val="C7254E"/>
                </a:solidFill>
                <a:highlight>
                  <a:srgbClr val="F9F2F4"/>
                </a:highlight>
                <a:latin typeface="Consolas"/>
                <a:ea typeface="Consolas"/>
                <a:cs typeface="Consolas"/>
                <a:sym typeface="Consolas"/>
              </a:rPr>
              <a:t>friends</a:t>
            </a:r>
            <a:r>
              <a:rPr b="0" i="0" lang="en" sz="1200" u="none" cap="none" strike="noStrike">
                <a:solidFill>
                  <a:srgbClr val="333333"/>
                </a:solidFill>
                <a:highlight>
                  <a:srgbClr val="FFFFFF"/>
                </a:highlight>
                <a:latin typeface="Arial"/>
                <a:ea typeface="Arial"/>
                <a:cs typeface="Arial"/>
                <a:sym typeface="Arial"/>
              </a:rPr>
              <a:t> is a dictionary with two items. Each key in the dictionary must be unique.</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Arial"/>
              <a:ea typeface="Arial"/>
              <a:cs typeface="Arial"/>
              <a:sym typeface="Arial"/>
            </a:endParaRPr>
          </a:p>
          <a:p>
            <a:pPr indent="0" lvl="0" marL="88900" marR="88900" rtl="0" algn="l">
              <a:lnSpc>
                <a:spcPct val="142857"/>
              </a:lnSpc>
              <a:spcBef>
                <a:spcPts val="1800"/>
              </a:spcBef>
              <a:spcAft>
                <a:spcPts val="180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dict_emp </a:t>
            </a:r>
            <a:r>
              <a:rPr b="0" i="0" lang="en" sz="1050" u="none" cap="none" strike="noStrike">
                <a:solidFill>
                  <a:srgbClr val="666666"/>
                </a:solidFill>
                <a:highlight>
                  <a:srgbClr val="F8F8F8"/>
                </a:highlight>
                <a:latin typeface="Consolas"/>
                <a:ea typeface="Consolas"/>
                <a:cs typeface="Consolas"/>
                <a:sym typeface="Consolas"/>
              </a:rPr>
              <a:t>=</a:t>
            </a:r>
            <a:r>
              <a:rPr b="0" i="0" lang="en" sz="1050" u="none" cap="none" strike="noStrike">
                <a:solidFill>
                  <a:srgbClr val="333333"/>
                </a:solidFill>
                <a:highlight>
                  <a:srgbClr val="F8F8F8"/>
                </a:highlight>
                <a:latin typeface="Consolas"/>
                <a:ea typeface="Consolas"/>
                <a:cs typeface="Consolas"/>
                <a:sym typeface="Consolas"/>
              </a:rPr>
              <a:t> {} </a:t>
            </a:r>
            <a:r>
              <a:rPr b="0" i="1" lang="en" sz="1050" u="none" cap="none" strike="noStrike">
                <a:solidFill>
                  <a:srgbClr val="408080"/>
                </a:solidFill>
                <a:highlight>
                  <a:srgbClr val="F8F8F8"/>
                </a:highlight>
                <a:latin typeface="Consolas"/>
                <a:ea typeface="Consolas"/>
                <a:cs typeface="Consolas"/>
                <a:sym typeface="Consolas"/>
              </a:rPr>
              <a:t># this will create an empty dictionary</a:t>
            </a:r>
            <a:endParaRPr b="0" i="1" sz="1050" u="none" cap="none" strike="noStrike">
              <a:solidFill>
                <a:srgbClr val="408080"/>
              </a:solidFill>
              <a:highlight>
                <a:srgbClr val="F8F8F8"/>
              </a:highlight>
              <a:latin typeface="Consolas"/>
              <a:ea typeface="Consolas"/>
              <a:cs typeface="Consolas"/>
              <a:sym typeface="Consolas"/>
            </a:endParaRPr>
          </a:p>
        </p:txBody>
      </p:sp>
      <p:sp>
        <p:nvSpPr>
          <p:cNvPr id="1021" name="Google Shape;1021;p1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22" name="Google Shape;1022;p1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20"/>
          <p:cNvSpPr txBox="1"/>
          <p:nvPr/>
        </p:nvSpPr>
        <p:spPr>
          <a:xfrm>
            <a:off x="339500" y="344125"/>
            <a:ext cx="8300100" cy="15147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Retrieving, modifying and adding elements in the dictionary</a:t>
            </a:r>
            <a:endParaRPr b="1" i="0" sz="2400" u="none" cap="none" strike="noStrike">
              <a:solidFill>
                <a:srgbClr val="408080"/>
              </a:solidFill>
              <a:latin typeface="Poppins"/>
              <a:ea typeface="Poppins"/>
              <a:cs typeface="Poppins"/>
              <a:sym typeface="Poppins"/>
            </a:endParaRPr>
          </a:p>
          <a:p>
            <a:pPr indent="0" lvl="0" marL="0" marR="0" rtl="0" algn="l">
              <a:lnSpc>
                <a:spcPct val="130000"/>
              </a:lnSpc>
              <a:spcBef>
                <a:spcPts val="0"/>
              </a:spcBef>
              <a:spcAft>
                <a:spcPts val="0"/>
              </a:spcAft>
              <a:buClr>
                <a:srgbClr val="000000"/>
              </a:buClr>
              <a:buSzPts val="2400"/>
              <a:buFont typeface="Arial"/>
              <a:buNone/>
            </a:pPr>
            <a:r>
              <a:t/>
            </a:r>
            <a:endParaRPr b="1" i="0" sz="2400" u="none" cap="none" strike="noStrike">
              <a:solidFill>
                <a:srgbClr val="2DC5FA"/>
              </a:solidFill>
              <a:latin typeface="Poppins"/>
              <a:ea typeface="Poppins"/>
              <a:cs typeface="Poppins"/>
              <a:sym typeface="Poppins"/>
            </a:endParaRPr>
          </a:p>
        </p:txBody>
      </p:sp>
      <p:sp>
        <p:nvSpPr>
          <p:cNvPr id="1028" name="Google Shape;1028;p12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29" name="Google Shape;1029;p120"/>
          <p:cNvSpPr txBox="1"/>
          <p:nvPr/>
        </p:nvSpPr>
        <p:spPr>
          <a:xfrm>
            <a:off x="5204625" y="1316175"/>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30" name="Google Shape;1030;p120"/>
          <p:cNvGraphicFramePr/>
          <p:nvPr/>
        </p:nvGraphicFramePr>
        <p:xfrm>
          <a:off x="3442500" y="1836450"/>
          <a:ext cx="3000000" cy="3000000"/>
        </p:xfrm>
        <a:graphic>
          <a:graphicData uri="http://schemas.openxmlformats.org/drawingml/2006/table">
            <a:tbl>
              <a:tblPr>
                <a:noFill/>
                <a:tableStyleId>{B39B8791-0642-40D1-A3ED-3C0E25CBC775}</a:tableStyleId>
              </a:tblPr>
              <a:tblGrid>
                <a:gridCol w="257175"/>
                <a:gridCol w="1504950"/>
              </a:tblGrid>
              <a:tr h="561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BA2121"/>
                          </a:solidFill>
                          <a:highlight>
                            <a:srgbClr val="F8F8F8"/>
                          </a:highlight>
                          <a:latin typeface="Consolas"/>
                          <a:ea typeface="Consolas"/>
                          <a:cs typeface="Consolas"/>
                          <a:sym typeface="Consolas"/>
                        </a:rPr>
                        <a:t>'111-222-333'</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graphicFrame>
        <p:nvGraphicFramePr>
          <p:cNvPr id="1031" name="Google Shape;1031;p120"/>
          <p:cNvGraphicFramePr/>
          <p:nvPr/>
        </p:nvGraphicFramePr>
        <p:xfrm>
          <a:off x="4132275" y="3257025"/>
          <a:ext cx="3000000" cy="3000000"/>
        </p:xfrm>
        <a:graphic>
          <a:graphicData uri="http://schemas.openxmlformats.org/drawingml/2006/table">
            <a:tbl>
              <a:tblPr>
                <a:noFill/>
                <a:tableStyleId>{B39B8791-0642-40D1-A3ED-3C0E25CBC775}</a:tableStyleId>
              </a:tblPr>
              <a:tblGrid>
                <a:gridCol w="257175"/>
                <a:gridCol w="5162550"/>
              </a:tblGrid>
              <a:tr h="752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r>
                        <a:rPr lang="en" sz="1050" u="none" cap="none" strike="noStrike">
                          <a:solidFill>
                            <a:srgbClr val="BA2121"/>
                          </a:solidFill>
                          <a:highlight>
                            <a:srgbClr val="F8F8F8"/>
                          </a:highlight>
                          <a:latin typeface="Consolas"/>
                          <a:ea typeface="Consolas"/>
                          <a:cs typeface="Consolas"/>
                          <a:sym typeface="Consolas"/>
                        </a:rPr>
                        <a:t>'bob'</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'888-999-666'</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friends</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'tom'</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'111-222-333'</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'bob'</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'888-999-666'</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'jerry'</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BA2121"/>
                          </a:solidFill>
                          <a:highlight>
                            <a:srgbClr val="F8F8F8"/>
                          </a:highlight>
                          <a:latin typeface="Consolas"/>
                          <a:ea typeface="Consolas"/>
                          <a:cs typeface="Consolas"/>
                          <a:sym typeface="Consolas"/>
                        </a:rPr>
                        <a:t>'666-33-111'</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32" name="Google Shape;1032;p120"/>
          <p:cNvSpPr txBox="1"/>
          <p:nvPr/>
        </p:nvSpPr>
        <p:spPr>
          <a:xfrm>
            <a:off x="561975" y="1316175"/>
            <a:ext cx="70371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To get an item from the dictionary, use the following syntax:</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dictionary_name[</a:t>
            </a:r>
            <a:r>
              <a:rPr b="0" i="0" lang="en" sz="1050" u="none" cap="none" strike="noStrike">
                <a:solidFill>
                  <a:srgbClr val="BA2121"/>
                </a:solidFill>
                <a:highlight>
                  <a:srgbClr val="F8F8F8"/>
                </a:highlight>
                <a:latin typeface="Consolas"/>
                <a:ea typeface="Consolas"/>
                <a:cs typeface="Consolas"/>
                <a:sym typeface="Consolas"/>
              </a:rPr>
              <a:t>'key'</a:t>
            </a:r>
            <a:r>
              <a:rPr b="0" i="0" lang="en" sz="1050" u="none" cap="none" strike="noStrike">
                <a:solidFill>
                  <a:srgbClr val="333333"/>
                </a:solidFill>
                <a:highlight>
                  <a:srgbClr val="F8F8F8"/>
                </a:highlight>
                <a:latin typeface="Consolas"/>
                <a:ea typeface="Consolas"/>
                <a:cs typeface="Consolas"/>
                <a:sym typeface="Consolas"/>
              </a:rPr>
              <a:t>]</a:t>
            </a:r>
            <a:endParaRPr b="0" i="0"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t/>
            </a:r>
            <a:endParaRPr b="0" i="0"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15000"/>
              </a:lnSpc>
              <a:spcBef>
                <a:spcPts val="1800"/>
              </a:spcBef>
              <a:spcAft>
                <a:spcPts val="0"/>
              </a:spcAft>
              <a:buClr>
                <a:srgbClr val="000000"/>
              </a:buClr>
              <a:buSzPts val="1200"/>
              <a:buFont typeface="Arial"/>
              <a:buNone/>
            </a:pPr>
            <a:r>
              <a:rPr b="0" i="0" lang="en" sz="1200" u="none" cap="none" strike="noStrike">
                <a:solidFill>
                  <a:srgbClr val="333333"/>
                </a:solidFill>
                <a:highlight>
                  <a:srgbClr val="FFFFFF"/>
                </a:highlight>
                <a:latin typeface="Arial"/>
                <a:ea typeface="Arial"/>
                <a:cs typeface="Arial"/>
                <a:sym typeface="Arial"/>
              </a:rPr>
              <a:t>If the key exists in the dictionary, the value will be returned, otherwise a </a:t>
            </a:r>
            <a:r>
              <a:rPr b="0" i="0" lang="en" sz="1100" u="none" cap="none" strike="noStrike">
                <a:solidFill>
                  <a:srgbClr val="C7254E"/>
                </a:solidFill>
                <a:highlight>
                  <a:srgbClr val="F9F2F4"/>
                </a:highlight>
                <a:latin typeface="Consolas"/>
                <a:ea typeface="Consolas"/>
                <a:cs typeface="Consolas"/>
                <a:sym typeface="Consolas"/>
              </a:rPr>
              <a:t>KeyError</a:t>
            </a:r>
            <a:r>
              <a:rPr b="0" i="0" lang="en" sz="1200" u="none" cap="none" strike="noStrike">
                <a:solidFill>
                  <a:srgbClr val="333333"/>
                </a:solidFill>
                <a:highlight>
                  <a:srgbClr val="FFFFFF"/>
                </a:highlight>
                <a:latin typeface="Arial"/>
                <a:ea typeface="Arial"/>
                <a:cs typeface="Arial"/>
                <a:sym typeface="Arial"/>
              </a:rPr>
              <a:t> exception will be thrown. To add or modify an item, use the following syntax:</a:t>
            </a:r>
            <a:endParaRPr b="0" i="0" sz="1200" u="none" cap="none" strike="noStrike">
              <a:solidFill>
                <a:srgbClr val="33333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 sz="1050" u="none" cap="none" strike="noStrike">
                <a:solidFill>
                  <a:srgbClr val="666666"/>
                </a:solidFill>
                <a:highlight>
                  <a:srgbClr val="F8F8F8"/>
                </a:highlight>
                <a:latin typeface="Consolas"/>
                <a:ea typeface="Consolas"/>
                <a:cs typeface="Consolas"/>
                <a:sym typeface="Consolas"/>
              </a:rPr>
              <a:t>&gt;&gt;&gt;</a:t>
            </a:r>
            <a:r>
              <a:rPr b="0" i="0" lang="en" sz="1050" u="none" cap="none" strike="noStrike">
                <a:solidFill>
                  <a:srgbClr val="333333"/>
                </a:solidFill>
                <a:highlight>
                  <a:srgbClr val="F8F8F8"/>
                </a:highlight>
                <a:latin typeface="Consolas"/>
                <a:ea typeface="Consolas"/>
                <a:cs typeface="Consolas"/>
                <a:sym typeface="Consolas"/>
              </a:rPr>
              <a:t> dictionary_name[</a:t>
            </a:r>
            <a:r>
              <a:rPr b="0" i="0" lang="en" sz="1050" u="none" cap="none" strike="noStrike">
                <a:solidFill>
                  <a:srgbClr val="BA2121"/>
                </a:solidFill>
                <a:highlight>
                  <a:srgbClr val="F8F8F8"/>
                </a:highlight>
                <a:latin typeface="Consolas"/>
                <a:ea typeface="Consolas"/>
                <a:cs typeface="Consolas"/>
                <a:sym typeface="Consolas"/>
              </a:rPr>
              <a:t>'newkey'</a:t>
            </a:r>
            <a:r>
              <a:rPr b="0" i="0" lang="en" sz="1050" u="none" cap="none" strike="noStrike">
                <a:solidFill>
                  <a:srgbClr val="333333"/>
                </a:solidFill>
                <a:highlight>
                  <a:srgbClr val="F8F8F8"/>
                </a:highlight>
                <a:latin typeface="Consolas"/>
                <a:ea typeface="Consolas"/>
                <a:cs typeface="Consolas"/>
                <a:sym typeface="Consolas"/>
              </a:rPr>
              <a:t>] </a:t>
            </a:r>
            <a:r>
              <a:rPr b="0" i="0" lang="en" sz="1050" u="none" cap="none" strike="noStrike">
                <a:solidFill>
                  <a:srgbClr val="666666"/>
                </a:solidFill>
                <a:highlight>
                  <a:srgbClr val="F8F8F8"/>
                </a:highlight>
                <a:latin typeface="Consolas"/>
                <a:ea typeface="Consolas"/>
                <a:cs typeface="Consolas"/>
                <a:sym typeface="Consolas"/>
              </a:rPr>
              <a:t>=</a:t>
            </a:r>
            <a:r>
              <a:rPr b="0" i="0" lang="en" sz="1050" u="none" cap="none" strike="noStrike">
                <a:solidFill>
                  <a:srgbClr val="333333"/>
                </a:solidFill>
                <a:highlight>
                  <a:srgbClr val="F8F8F8"/>
                </a:highlight>
                <a:latin typeface="Consolas"/>
                <a:ea typeface="Consolas"/>
                <a:cs typeface="Consolas"/>
                <a:sym typeface="Consolas"/>
              </a:rPr>
              <a:t> </a:t>
            </a:r>
            <a:r>
              <a:rPr b="0" i="0" lang="en" sz="1050" u="none" cap="none" strike="noStrike">
                <a:solidFill>
                  <a:srgbClr val="BA2121"/>
                </a:solidFill>
                <a:highlight>
                  <a:srgbClr val="F8F8F8"/>
                </a:highlight>
                <a:latin typeface="Consolas"/>
                <a:ea typeface="Consolas"/>
                <a:cs typeface="Consolas"/>
                <a:sym typeface="Consolas"/>
              </a:rPr>
              <a:t>'newvalue'</a:t>
            </a:r>
            <a:endParaRPr b="0" i="0"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1800"/>
              </a:spcAft>
              <a:buClr>
                <a:srgbClr val="000000"/>
              </a:buClr>
              <a:buSzPts val="1050"/>
              <a:buFont typeface="Arial"/>
              <a:buNone/>
            </a:pPr>
            <a:r>
              <a:t/>
            </a:r>
            <a:endParaRPr b="0" i="0" sz="1050" u="none" cap="none" strike="noStrike">
              <a:solidFill>
                <a:srgbClr val="333333"/>
              </a:solidFill>
              <a:highlight>
                <a:srgbClr val="F8F8F8"/>
              </a:highlight>
              <a:latin typeface="Consolas"/>
              <a:ea typeface="Consolas"/>
              <a:cs typeface="Consolas"/>
              <a:sym typeface="Consolas"/>
            </a:endParaRPr>
          </a:p>
        </p:txBody>
      </p:sp>
      <p:sp>
        <p:nvSpPr>
          <p:cNvPr id="1033" name="Google Shape;1033;p1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34" name="Google Shape;1034;p1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8" name="Shape 1038"/>
        <p:cNvGrpSpPr/>
        <p:nvPr/>
      </p:nvGrpSpPr>
      <p:grpSpPr>
        <a:xfrm>
          <a:off x="0" y="0"/>
          <a:ext cx="0" cy="0"/>
          <a:chOff x="0" y="0"/>
          <a:chExt cx="0" cy="0"/>
        </a:xfrm>
      </p:grpSpPr>
      <p:sp>
        <p:nvSpPr>
          <p:cNvPr id="1039" name="Google Shape;1039;p12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Methods</a:t>
            </a:r>
            <a:endParaRPr b="0" i="0" sz="1100" u="none" cap="none" strike="noStrike">
              <a:solidFill>
                <a:srgbClr val="408080"/>
              </a:solidFill>
              <a:latin typeface="Poppins Medium"/>
              <a:ea typeface="Poppins Medium"/>
              <a:cs typeface="Poppins Medium"/>
              <a:sym typeface="Poppins Medium"/>
            </a:endParaRPr>
          </a:p>
        </p:txBody>
      </p:sp>
      <p:sp>
        <p:nvSpPr>
          <p:cNvPr id="1040" name="Google Shape;1040;p12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41" name="Google Shape;1041;p121"/>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graphicFrame>
        <p:nvGraphicFramePr>
          <p:cNvPr id="1042" name="Google Shape;1042;p121"/>
          <p:cNvGraphicFramePr/>
          <p:nvPr/>
        </p:nvGraphicFramePr>
        <p:xfrm>
          <a:off x="574325" y="1269925"/>
          <a:ext cx="3000000" cy="3000000"/>
        </p:xfrm>
        <a:graphic>
          <a:graphicData uri="http://schemas.openxmlformats.org/drawingml/2006/table">
            <a:tbl>
              <a:tblPr>
                <a:solidFill>
                  <a:srgbClr val="FFFFFF"/>
                </a:solidFill>
                <a:tableStyleId>{B39B8791-0642-40D1-A3ED-3C0E25CBC775}</a:tableStyleId>
              </a:tblPr>
              <a:tblGrid>
                <a:gridCol w="857250"/>
                <a:gridCol w="6276975"/>
              </a:tblGrid>
              <a:tr h="3238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rgbClr val="333333"/>
                          </a:solidFill>
                          <a:highlight>
                            <a:srgbClr val="FFFFFF"/>
                          </a:highlight>
                          <a:latin typeface="Poppins"/>
                          <a:ea typeface="Poppins"/>
                          <a:cs typeface="Poppins"/>
                          <a:sym typeface="Poppins"/>
                        </a:rPr>
                        <a:t>Methods</a:t>
                      </a:r>
                      <a:endParaRPr b="1" sz="1200" u="none" cap="none" strike="noStrike">
                        <a:solidFill>
                          <a:srgbClr val="333333"/>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rgbClr val="333333"/>
                          </a:solidFill>
                          <a:highlight>
                            <a:srgbClr val="FFFFFF"/>
                          </a:highlight>
                          <a:latin typeface="Poppins"/>
                          <a:ea typeface="Poppins"/>
                          <a:cs typeface="Poppins"/>
                          <a:sym typeface="Poppins"/>
                        </a:rPr>
                        <a:t>Description</a:t>
                      </a:r>
                      <a:endParaRPr b="1" sz="1200" u="none" cap="none" strike="noStrike">
                        <a:solidFill>
                          <a:srgbClr val="333333"/>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popitem()</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Returns randomly selected item from the dictionary and also remove the selected item.</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clear()</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Delete everything from a dictionary</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keys()</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keys in the dictionary as tuples</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values()</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values in dictionary as tuples</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5429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get(key)</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Return value of key, if key is not found it returns </a:t>
                      </a:r>
                      <a:r>
                        <a:rPr lang="en" sz="1100" u="none" cap="none" strike="noStrike">
                          <a:solidFill>
                            <a:srgbClr val="C7254E"/>
                          </a:solidFill>
                          <a:highlight>
                            <a:srgbClr val="F9F2F4"/>
                          </a:highlight>
                          <a:latin typeface="Poppins"/>
                          <a:ea typeface="Poppins"/>
                          <a:cs typeface="Poppins"/>
                          <a:sym typeface="Poppins"/>
                        </a:rPr>
                        <a:t>None</a:t>
                      </a:r>
                      <a:r>
                        <a:rPr lang="en" sz="1200" u="none" cap="none" strike="noStrike">
                          <a:solidFill>
                            <a:srgbClr val="333333"/>
                          </a:solidFill>
                          <a:highlight>
                            <a:srgbClr val="FFFFFF"/>
                          </a:highlight>
                          <a:latin typeface="Poppins"/>
                          <a:ea typeface="Poppins"/>
                          <a:cs typeface="Poppins"/>
                          <a:sym typeface="Poppins"/>
                        </a:rPr>
                        <a:t>, instead of throwing </a:t>
                      </a:r>
                      <a:r>
                        <a:rPr lang="en" sz="1100" u="none" cap="none" strike="noStrike">
                          <a:solidFill>
                            <a:srgbClr val="C7254E"/>
                          </a:solidFill>
                          <a:highlight>
                            <a:srgbClr val="F9F2F4"/>
                          </a:highlight>
                          <a:latin typeface="Poppins"/>
                          <a:ea typeface="Poppins"/>
                          <a:cs typeface="Poppins"/>
                          <a:sym typeface="Poppins"/>
                        </a:rPr>
                        <a:t>KeyError</a:t>
                      </a:r>
                      <a:r>
                        <a:rPr lang="en" sz="1200" u="none" cap="none" strike="noStrike">
                          <a:solidFill>
                            <a:srgbClr val="333333"/>
                          </a:solidFill>
                          <a:highlight>
                            <a:srgbClr val="FFFFFF"/>
                          </a:highlight>
                          <a:latin typeface="Poppins"/>
                          <a:ea typeface="Poppins"/>
                          <a:cs typeface="Poppins"/>
                          <a:sym typeface="Poppins"/>
                        </a:rPr>
                        <a:t> exception</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32385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C7254E"/>
                          </a:solidFill>
                          <a:highlight>
                            <a:srgbClr val="F9F2F4"/>
                          </a:highlight>
                          <a:latin typeface="Poppins"/>
                          <a:ea typeface="Poppins"/>
                          <a:cs typeface="Poppins"/>
                          <a:sym typeface="Poppins"/>
                        </a:rPr>
                        <a:t>pop(key)</a:t>
                      </a:r>
                      <a:endParaRPr sz="1100" u="none" cap="none" strike="noStrike">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333333"/>
                          </a:solidFill>
                          <a:highlight>
                            <a:srgbClr val="FFFFFF"/>
                          </a:highlight>
                          <a:latin typeface="Poppins"/>
                          <a:ea typeface="Poppins"/>
                          <a:cs typeface="Poppins"/>
                          <a:sym typeface="Poppins"/>
                        </a:rPr>
                        <a:t>Remove the item from the dictionary, if the key is not found </a:t>
                      </a:r>
                      <a:r>
                        <a:rPr lang="en" sz="1100" u="none" cap="none" strike="noStrike">
                          <a:solidFill>
                            <a:srgbClr val="C7254E"/>
                          </a:solidFill>
                          <a:highlight>
                            <a:srgbClr val="F9F2F4"/>
                          </a:highlight>
                          <a:latin typeface="Poppins"/>
                          <a:ea typeface="Poppins"/>
                          <a:cs typeface="Poppins"/>
                          <a:sym typeface="Poppins"/>
                        </a:rPr>
                        <a:t>KeyError</a:t>
                      </a:r>
                      <a:r>
                        <a:rPr lang="en" sz="1200" u="none" cap="none" strike="noStrike">
                          <a:solidFill>
                            <a:srgbClr val="333333"/>
                          </a:solidFill>
                          <a:highlight>
                            <a:srgbClr val="FFFFFF"/>
                          </a:highlight>
                          <a:latin typeface="Poppins"/>
                          <a:ea typeface="Poppins"/>
                          <a:cs typeface="Poppins"/>
                          <a:sym typeface="Poppins"/>
                        </a:rPr>
                        <a:t> will be thrown</a:t>
                      </a:r>
                      <a:endParaRPr sz="1200" u="none" cap="none" strike="noStrike">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1043" name="Google Shape;1043;p1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44" name="Google Shape;1044;p1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8" name="Shape 1048"/>
        <p:cNvGrpSpPr/>
        <p:nvPr/>
      </p:nvGrpSpPr>
      <p:grpSpPr>
        <a:xfrm>
          <a:off x="0" y="0"/>
          <a:ext cx="0" cy="0"/>
          <a:chOff x="0" y="0"/>
          <a:chExt cx="0" cy="0"/>
        </a:xfrm>
      </p:grpSpPr>
      <p:sp>
        <p:nvSpPr>
          <p:cNvPr id="1049" name="Google Shape;1049;p12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Tuples</a:t>
            </a:r>
            <a:endParaRPr b="0" i="0" sz="1100" u="none" cap="none" strike="noStrike">
              <a:solidFill>
                <a:srgbClr val="408080"/>
              </a:solidFill>
              <a:latin typeface="Poppins Medium"/>
              <a:ea typeface="Poppins Medium"/>
              <a:cs typeface="Poppins Medium"/>
              <a:sym typeface="Poppins Medium"/>
            </a:endParaRPr>
          </a:p>
        </p:txBody>
      </p:sp>
      <p:sp>
        <p:nvSpPr>
          <p:cNvPr id="1050" name="Google Shape;1050;p12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51" name="Google Shape;1051;p122"/>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52" name="Google Shape;1052;p122"/>
          <p:cNvSpPr txBox="1"/>
          <p:nvPr/>
        </p:nvSpPr>
        <p:spPr>
          <a:xfrm>
            <a:off x="512350" y="868050"/>
            <a:ext cx="7655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33333"/>
                </a:solidFill>
                <a:highlight>
                  <a:srgbClr val="FFFFFF"/>
                </a:highlight>
                <a:latin typeface="Poppins"/>
                <a:ea typeface="Poppins"/>
                <a:cs typeface="Poppins"/>
                <a:sym typeface="Poppins"/>
              </a:rPr>
              <a:t>In Python Tuples are very similar to list but once a tuple is created, you cannot add, delete, replace, reorder elements.</a:t>
            </a:r>
            <a:endParaRPr b="0" i="0" sz="1400" u="none" cap="none" strike="noStrike">
              <a:solidFill>
                <a:srgbClr val="000000"/>
              </a:solidFill>
              <a:latin typeface="Poppins"/>
              <a:ea typeface="Poppins"/>
              <a:cs typeface="Poppins"/>
              <a:sym typeface="Poppins"/>
            </a:endParaRPr>
          </a:p>
        </p:txBody>
      </p:sp>
      <p:graphicFrame>
        <p:nvGraphicFramePr>
          <p:cNvPr id="1053" name="Google Shape;1053;p122"/>
          <p:cNvGraphicFramePr/>
          <p:nvPr/>
        </p:nvGraphicFramePr>
        <p:xfrm>
          <a:off x="755150" y="1889825"/>
          <a:ext cx="3000000" cy="3000000"/>
        </p:xfrm>
        <a:graphic>
          <a:graphicData uri="http://schemas.openxmlformats.org/drawingml/2006/table">
            <a:tbl>
              <a:tblPr>
                <a:noFill/>
                <a:tableStyleId>{B39B8791-0642-40D1-A3ED-3C0E25CBC775}</a:tableStyleId>
              </a:tblPr>
              <a:tblGrid>
                <a:gridCol w="257175"/>
                <a:gridCol w="3781425"/>
              </a:tblGrid>
              <a:tr h="1514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6</a:t>
                      </a:r>
                      <a:endParaRPr sz="1050" u="none" cap="none" strike="noStrike">
                        <a:solidFill>
                          <a:srgbClr val="333333"/>
                        </a:solidFill>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7</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t1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 </a:t>
                      </a:r>
                      <a:r>
                        <a:rPr i="1" lang="en" sz="1050" u="none" cap="none" strike="noStrike">
                          <a:solidFill>
                            <a:srgbClr val="408080"/>
                          </a:solidFill>
                          <a:highlight>
                            <a:srgbClr val="F8F8F8"/>
                          </a:highlight>
                          <a:latin typeface="Consolas"/>
                          <a:ea typeface="Consolas"/>
                          <a:cs typeface="Consolas"/>
                          <a:sym typeface="Consolas"/>
                        </a:rPr>
                        <a:t># creates an empty tuple with no data</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t2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t3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tuple</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a:t>
                      </a:r>
                      <a:r>
                        <a:rPr lang="en" sz="1050" u="none" cap="none" strike="noStrike">
                          <a:solidFill>
                            <a:srgbClr val="333333"/>
                          </a:solidFill>
                          <a:highlight>
                            <a:srgbClr val="F8F8F8"/>
                          </a:highlight>
                          <a:latin typeface="Consolas"/>
                          <a:ea typeface="Consolas"/>
                          <a:cs typeface="Consolas"/>
                          <a:sym typeface="Consolas"/>
                        </a:rPr>
                        <a:t>]) </a:t>
                      </a:r>
                      <a:r>
                        <a:rPr i="1" lang="en" sz="1050" u="none" cap="none" strike="noStrike">
                          <a:solidFill>
                            <a:srgbClr val="408080"/>
                          </a:solidFill>
                          <a:highlight>
                            <a:srgbClr val="F8F8F8"/>
                          </a:highlight>
                          <a:latin typeface="Consolas"/>
                          <a:ea typeface="Consolas"/>
                          <a:cs typeface="Consolas"/>
                          <a:sym typeface="Consolas"/>
                        </a:rPr>
                        <a:t># tuple from array</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t4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tuple</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BA2121"/>
                          </a:solidFill>
                          <a:highlight>
                            <a:srgbClr val="F8F8F8"/>
                          </a:highlight>
                          <a:latin typeface="Consolas"/>
                          <a:ea typeface="Consolas"/>
                          <a:cs typeface="Consolas"/>
                          <a:sym typeface="Consolas"/>
                        </a:rPr>
                        <a:t>"abc"</a:t>
                      </a:r>
                      <a:r>
                        <a:rPr lang="en" sz="1050" u="none" cap="none" strike="noStrike">
                          <a:solidFill>
                            <a:srgbClr val="333333"/>
                          </a:solidFill>
                          <a:highlight>
                            <a:srgbClr val="F8F8F8"/>
                          </a:highlight>
                          <a:latin typeface="Consolas"/>
                          <a:ea typeface="Consolas"/>
                          <a:cs typeface="Consolas"/>
                          <a:sym typeface="Consolas"/>
                        </a:rPr>
                        <a:t>) </a:t>
                      </a:r>
                      <a:r>
                        <a:rPr i="1" lang="en" sz="1050" u="none" cap="none" strike="noStrike">
                          <a:solidFill>
                            <a:srgbClr val="408080"/>
                          </a:solidFill>
                          <a:highlight>
                            <a:srgbClr val="F8F8F8"/>
                          </a:highlight>
                          <a:latin typeface="Consolas"/>
                          <a:ea typeface="Consolas"/>
                          <a:cs typeface="Consolas"/>
                          <a:sym typeface="Consolas"/>
                        </a:rPr>
                        <a:t># tuple from string</a:t>
                      </a:r>
                      <a:endParaRPr i="1" sz="1050" u="none" cap="none" strike="noStrike">
                        <a:solidFill>
                          <a:srgbClr val="408080"/>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pic>
        <p:nvPicPr>
          <p:cNvPr id="1054" name="Google Shape;1054;p122"/>
          <p:cNvPicPr preferRelativeResize="0"/>
          <p:nvPr/>
        </p:nvPicPr>
        <p:blipFill rotWithShape="1">
          <a:blip r:embed="rId4">
            <a:alphaModFix/>
          </a:blip>
          <a:srcRect b="0" l="0" r="0" t="0"/>
          <a:stretch/>
        </p:blipFill>
        <p:spPr>
          <a:xfrm>
            <a:off x="4730900" y="1356925"/>
            <a:ext cx="4045450" cy="3029891"/>
          </a:xfrm>
          <a:prstGeom prst="rect">
            <a:avLst/>
          </a:prstGeom>
          <a:noFill/>
          <a:ln>
            <a:noFill/>
          </a:ln>
        </p:spPr>
      </p:pic>
      <p:sp>
        <p:nvSpPr>
          <p:cNvPr id="1055" name="Google Shape;1055;p1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56" name="Google Shape;1056;p1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304800" y="1824025"/>
            <a:ext cx="3329951" cy="2081226"/>
          </a:xfrm>
          <a:prstGeom prst="rect">
            <a:avLst/>
          </a:prstGeom>
          <a:noFill/>
          <a:ln>
            <a:noFill/>
          </a:ln>
        </p:spPr>
      </p:pic>
      <p:sp>
        <p:nvSpPr>
          <p:cNvPr id="126" name="Google Shape;126;p24"/>
          <p:cNvSpPr txBox="1"/>
          <p:nvPr/>
        </p:nvSpPr>
        <p:spPr>
          <a:xfrm>
            <a:off x="3755100" y="470850"/>
            <a:ext cx="48150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My goals</a:t>
            </a:r>
            <a:endParaRPr b="1" sz="2400">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Share skills and knowledge in data analytics</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Help as much as possible with your DA-related goals</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Promote data-driven decision making</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Ensure that you know how... and that data is not your nightmare</a:t>
            </a:r>
            <a:endParaRPr sz="1100">
              <a:solidFill>
                <a:srgbClr val="434343"/>
              </a:solidFill>
              <a:latin typeface="Poppins Medium"/>
              <a:ea typeface="Poppins Medium"/>
              <a:cs typeface="Poppins Medium"/>
              <a:sym typeface="Poppins Medium"/>
            </a:endParaRPr>
          </a:p>
        </p:txBody>
      </p:sp>
      <p:sp>
        <p:nvSpPr>
          <p:cNvPr id="127" name="Google Shape;127;p24"/>
          <p:cNvSpPr txBox="1"/>
          <p:nvPr/>
        </p:nvSpPr>
        <p:spPr>
          <a:xfrm>
            <a:off x="3755100" y="2040750"/>
            <a:ext cx="48150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Students</a:t>
            </a:r>
            <a:r>
              <a:rPr b="1" lang="en" sz="2400">
                <a:solidFill>
                  <a:srgbClr val="0097A7"/>
                </a:solidFill>
                <a:latin typeface="Poppins"/>
                <a:ea typeface="Poppins"/>
                <a:cs typeface="Poppins"/>
                <a:sym typeface="Poppins"/>
              </a:rPr>
              <a:t>’ goals </a:t>
            </a:r>
            <a:r>
              <a:rPr b="1" lang="en">
                <a:solidFill>
                  <a:srgbClr val="0097A7"/>
                </a:solidFill>
                <a:latin typeface="Poppins"/>
                <a:ea typeface="Poppins"/>
                <a:cs typeface="Poppins"/>
                <a:sym typeface="Poppins"/>
              </a:rPr>
              <a:t>- pessimistic scenario</a:t>
            </a:r>
            <a:endParaRPr b="1">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marR="0" rtl="0" algn="l">
              <a:lnSpc>
                <a:spcPct val="10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Survive</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28" name="Google Shape;128;p24"/>
          <p:cNvSpPr txBox="1"/>
          <p:nvPr/>
        </p:nvSpPr>
        <p:spPr>
          <a:xfrm>
            <a:off x="3755100" y="2884675"/>
            <a:ext cx="4991100" cy="180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Students’ goals </a:t>
            </a:r>
            <a:r>
              <a:rPr b="1" lang="en" sz="1600">
                <a:solidFill>
                  <a:srgbClr val="0097A7"/>
                </a:solidFill>
                <a:latin typeface="Poppins"/>
                <a:ea typeface="Poppins"/>
                <a:cs typeface="Poppins"/>
                <a:sym typeface="Poppins"/>
              </a:rPr>
              <a:t>- optimistic scenario</a:t>
            </a:r>
            <a:endParaRPr b="1" sz="1600">
              <a:solidFill>
                <a:srgbClr val="0097A7"/>
              </a:solidFill>
              <a:latin typeface="Poppins"/>
              <a:ea typeface="Poppins"/>
              <a:cs typeface="Poppins"/>
              <a:sym typeface="Poppins"/>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298450" lvl="0" marL="457200" rtl="0" algn="l">
              <a:lnSpc>
                <a:spcPct val="90000"/>
              </a:lnSpc>
              <a:spcBef>
                <a:spcPts val="50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Learn as much as possible, develop the hard and soft skills and implement your knowledge in your professional or personal life.</a:t>
            </a:r>
            <a:endParaRPr sz="1100">
              <a:solidFill>
                <a:srgbClr val="434343"/>
              </a:solidFill>
              <a:latin typeface="Poppins Medium"/>
              <a:ea typeface="Poppins Medium"/>
              <a:cs typeface="Poppins Medium"/>
              <a:sym typeface="Poppins Medium"/>
            </a:endParaRPr>
          </a:p>
          <a:p>
            <a:pPr indent="-298450" lvl="0" marL="457200" rtl="0" algn="l">
              <a:lnSpc>
                <a:spcPct val="90000"/>
              </a:lnSpc>
              <a:spcBef>
                <a:spcPts val="0"/>
              </a:spcBef>
              <a:spcAft>
                <a:spcPts val="0"/>
              </a:spcAft>
              <a:buClr>
                <a:srgbClr val="434343"/>
              </a:buClr>
              <a:buSzPts val="1100"/>
              <a:buFont typeface="Poppins Medium"/>
              <a:buChar char="●"/>
            </a:pPr>
            <a:r>
              <a:rPr lang="en" sz="1100">
                <a:solidFill>
                  <a:srgbClr val="434343"/>
                </a:solidFill>
                <a:latin typeface="Poppins Medium"/>
                <a:ea typeface="Poppins Medium"/>
                <a:cs typeface="Poppins Medium"/>
                <a:sym typeface="Poppins Medium"/>
              </a:rPr>
              <a:t>Find a job </a:t>
            </a:r>
            <a:endParaRPr sz="1100">
              <a:solidFill>
                <a:srgbClr val="434343"/>
              </a:solidFill>
              <a:latin typeface="Poppins Medium"/>
              <a:ea typeface="Poppins Medium"/>
              <a:cs typeface="Poppins Medium"/>
              <a:sym typeface="Poppins Medium"/>
            </a:endParaRPr>
          </a:p>
          <a:p>
            <a:pPr indent="0" lvl="0" marL="45720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0" rtl="0" algn="l">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sp>
        <p:nvSpPr>
          <p:cNvPr id="1061" name="Google Shape;1061;p12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Tuples functions</a:t>
            </a:r>
            <a:endParaRPr b="1" i="0" sz="2400" u="none" cap="none" strike="noStrike">
              <a:solidFill>
                <a:srgbClr val="408080"/>
              </a:solidFill>
              <a:latin typeface="Poppins"/>
              <a:ea typeface="Poppins"/>
              <a:cs typeface="Poppins"/>
              <a:sym typeface="Poppins"/>
            </a:endParaRPr>
          </a:p>
        </p:txBody>
      </p:sp>
      <p:sp>
        <p:nvSpPr>
          <p:cNvPr id="1062" name="Google Shape;1062;p12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63" name="Google Shape;1063;p123"/>
          <p:cNvSpPr txBox="1"/>
          <p:nvPr/>
        </p:nvSpPr>
        <p:spPr>
          <a:xfrm>
            <a:off x="3928800" y="432150"/>
            <a:ext cx="4641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chemeClr val="dk1"/>
              </a:buClr>
              <a:buSzPts val="1100"/>
              <a:buFont typeface="Arial"/>
              <a:buNone/>
            </a:pPr>
            <a:r>
              <a:rPr b="1" i="0" lang="en" sz="2400" u="none" cap="none" strike="noStrike">
                <a:solidFill>
                  <a:srgbClr val="408080"/>
                </a:solidFill>
                <a:latin typeface="Poppins"/>
                <a:ea typeface="Poppins"/>
                <a:cs typeface="Poppins"/>
                <a:sym typeface="Poppins"/>
              </a:rPr>
              <a:t>Iterating through tuples</a:t>
            </a:r>
            <a:endParaRPr b="1" i="0" sz="2400" u="none" cap="none" strike="noStrike">
              <a:solidFill>
                <a:srgbClr val="408080"/>
              </a:solidFill>
              <a:latin typeface="Poppins"/>
              <a:ea typeface="Poppins"/>
              <a:cs typeface="Poppins"/>
              <a:sym typeface="Poppins"/>
            </a:endParaRPr>
          </a:p>
        </p:txBody>
      </p:sp>
      <p:graphicFrame>
        <p:nvGraphicFramePr>
          <p:cNvPr id="1064" name="Google Shape;1064;p123"/>
          <p:cNvGraphicFramePr/>
          <p:nvPr/>
        </p:nvGraphicFramePr>
        <p:xfrm>
          <a:off x="544200" y="975900"/>
          <a:ext cx="3000000" cy="3000000"/>
        </p:xfrm>
        <a:graphic>
          <a:graphicData uri="http://schemas.openxmlformats.org/drawingml/2006/table">
            <a:tbl>
              <a:tblPr>
                <a:noFill/>
                <a:tableStyleId>{B39B8791-0642-40D1-A3ED-3C0E25CBC775}</a:tableStyleId>
              </a:tblPr>
              <a:tblGrid>
                <a:gridCol w="257175"/>
                <a:gridCol w="2238375"/>
              </a:tblGrid>
              <a:tr h="1895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6</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7</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8</a:t>
                      </a:r>
                      <a:endParaRPr sz="1050" u="none" cap="none" strike="noStrike">
                        <a:solidFill>
                          <a:srgbClr val="333333"/>
                        </a:solidFill>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9</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t1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81</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min</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max</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81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sum</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161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008000"/>
                          </a:solidFill>
                          <a:highlight>
                            <a:srgbClr val="F8F8F8"/>
                          </a:highlight>
                          <a:latin typeface="Consolas"/>
                          <a:ea typeface="Consolas"/>
                          <a:cs typeface="Consolas"/>
                          <a:sym typeface="Consolas"/>
                        </a:rPr>
                        <a:t>len</a:t>
                      </a:r>
                      <a:r>
                        <a:rPr lang="en" sz="1050" u="none" cap="none" strike="noStrike">
                          <a:solidFill>
                            <a:srgbClr val="333333"/>
                          </a:solidFill>
                          <a:highlight>
                            <a:srgbClr val="F8F8F8"/>
                          </a:highlight>
                          <a:latin typeface="Consolas"/>
                          <a:ea typeface="Consolas"/>
                          <a:cs typeface="Consolas"/>
                          <a:sym typeface="Consolas"/>
                        </a:rPr>
                        <a:t>(t1)</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5</a:t>
                      </a:r>
                      <a:endParaRPr sz="1050" u="none" cap="none" strike="noStrike">
                        <a:solidFill>
                          <a:srgbClr val="666666"/>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graphicFrame>
        <p:nvGraphicFramePr>
          <p:cNvPr id="1065" name="Google Shape;1065;p123"/>
          <p:cNvGraphicFramePr/>
          <p:nvPr/>
        </p:nvGraphicFramePr>
        <p:xfrm>
          <a:off x="4112200" y="1394063"/>
          <a:ext cx="3000000" cy="3000000"/>
        </p:xfrm>
        <a:graphic>
          <a:graphicData uri="http://schemas.openxmlformats.org/drawingml/2006/table">
            <a:tbl>
              <a:tblPr>
                <a:noFill/>
                <a:tableStyleId>{B39B8791-0642-40D1-A3ED-3C0E25CBC775}</a:tableStyleId>
              </a:tblPr>
              <a:tblGrid>
                <a:gridCol w="257175"/>
                <a:gridCol w="2019300"/>
              </a:tblGrid>
              <a:tr h="9429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4</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008000"/>
                          </a:solidFill>
                          <a:highlight>
                            <a:srgbClr val="F8F8F8"/>
                          </a:highlight>
                          <a:latin typeface="Consolas"/>
                          <a:ea typeface="Consolas"/>
                          <a:cs typeface="Consolas"/>
                          <a:sym typeface="Consolas"/>
                        </a:rPr>
                        <a:t>for</a:t>
                      </a:r>
                      <a:r>
                        <a:rPr lang="en" sz="1050" u="none" cap="none" strike="noStrike">
                          <a:solidFill>
                            <a:srgbClr val="333333"/>
                          </a:solidFill>
                          <a:highlight>
                            <a:srgbClr val="F8F8F8"/>
                          </a:highlight>
                          <a:latin typeface="Consolas"/>
                          <a:ea typeface="Consolas"/>
                          <a:cs typeface="Consolas"/>
                          <a:sym typeface="Consolas"/>
                        </a:rPr>
                        <a:t> i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008000"/>
                          </a:solidFill>
                          <a:highlight>
                            <a:srgbClr val="F8F8F8"/>
                          </a:highlight>
                          <a:latin typeface="Consolas"/>
                          <a:ea typeface="Consolas"/>
                          <a:cs typeface="Consolas"/>
                          <a:sym typeface="Consolas"/>
                        </a:rPr>
                        <a:t>print</a:t>
                      </a:r>
                      <a:r>
                        <a:rPr lang="en" sz="1050" u="none" cap="none" strike="noStrike">
                          <a:solidFill>
                            <a:srgbClr val="333333"/>
                          </a:solidFill>
                          <a:highlight>
                            <a:srgbClr val="F8F8F8"/>
                          </a:highlight>
                          <a:latin typeface="Consolas"/>
                          <a:ea typeface="Consolas"/>
                          <a:cs typeface="Consolas"/>
                          <a:sym typeface="Consolas"/>
                        </a:rPr>
                        <a:t>(i, end</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BA2121"/>
                          </a:solidFill>
                          <a:highlight>
                            <a:srgbClr val="F8F8F8"/>
                          </a:highlight>
                          <a:latin typeface="Consolas"/>
                          <a:ea typeface="Consolas"/>
                          <a:cs typeface="Consolas"/>
                          <a:sym typeface="Consolas"/>
                        </a:rPr>
                        <a:t>" "</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55</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66" name="Google Shape;1066;p123"/>
          <p:cNvSpPr txBox="1"/>
          <p:nvPr/>
        </p:nvSpPr>
        <p:spPr>
          <a:xfrm>
            <a:off x="3981600" y="972000"/>
            <a:ext cx="3000000" cy="531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800"/>
              </a:spcAft>
              <a:buClr>
                <a:srgbClr val="000000"/>
              </a:buClr>
              <a:buSzPts val="1200"/>
              <a:buFont typeface="Arial"/>
              <a:buNone/>
            </a:pPr>
            <a:r>
              <a:rPr b="0" i="0" lang="en" sz="1200" u="none" cap="none" strike="noStrike">
                <a:solidFill>
                  <a:srgbClr val="333333"/>
                </a:solidFill>
                <a:highlight>
                  <a:srgbClr val="FFFFFF"/>
                </a:highlight>
                <a:latin typeface="Poppins"/>
                <a:ea typeface="Poppins"/>
                <a:cs typeface="Poppins"/>
                <a:sym typeface="Poppins"/>
              </a:rPr>
              <a:t>Tuples are iterable using for loop </a:t>
            </a:r>
            <a:endParaRPr b="0" i="0" sz="1200" u="none" cap="none" strike="noStrike">
              <a:solidFill>
                <a:srgbClr val="333333"/>
              </a:solidFill>
              <a:highlight>
                <a:srgbClr val="FFFFFF"/>
              </a:highlight>
              <a:latin typeface="Poppins"/>
              <a:ea typeface="Poppins"/>
              <a:cs typeface="Poppins"/>
              <a:sym typeface="Poppins"/>
            </a:endParaRPr>
          </a:p>
        </p:txBody>
      </p:sp>
      <p:graphicFrame>
        <p:nvGraphicFramePr>
          <p:cNvPr id="1067" name="Google Shape;1067;p123"/>
          <p:cNvGraphicFramePr/>
          <p:nvPr/>
        </p:nvGraphicFramePr>
        <p:xfrm>
          <a:off x="544200" y="3681950"/>
          <a:ext cx="3000000" cy="3000000"/>
        </p:xfrm>
        <a:graphic>
          <a:graphicData uri="http://schemas.openxmlformats.org/drawingml/2006/table">
            <a:tbl>
              <a:tblPr>
                <a:noFill/>
                <a:tableStyleId>{B39B8791-0642-40D1-A3ED-3C0E25CBC775}</a:tableStyleId>
              </a:tblPr>
              <a:tblGrid>
                <a:gridCol w="257175"/>
                <a:gridCol w="1943100"/>
              </a:tblGrid>
              <a:tr h="752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1</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2</a:t>
                      </a:r>
                      <a:endParaRPr sz="1050" u="none" cap="none" strike="noStrike">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3</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a:t>
                      </a:r>
                      <a:r>
                        <a:rPr lang="en" sz="1050" u="none" cap="none" strike="noStrike">
                          <a:solidFill>
                            <a:srgbClr val="666666"/>
                          </a:solidFill>
                          <a:highlight>
                            <a:srgbClr val="F8F8F8"/>
                          </a:highlight>
                          <a:latin typeface="Consolas"/>
                          <a:ea typeface="Consolas"/>
                          <a:cs typeface="Consolas"/>
                          <a:sym typeface="Consolas"/>
                        </a:rPr>
                        <a:t>0</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t/>
                      </a:r>
                      <a:endParaRPr sz="1050" u="none" cap="none" strike="noStrike">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68" name="Google Shape;1068;p123"/>
          <p:cNvSpPr txBox="1"/>
          <p:nvPr/>
        </p:nvSpPr>
        <p:spPr>
          <a:xfrm>
            <a:off x="433250" y="3155850"/>
            <a:ext cx="3321900" cy="732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800"/>
              </a:spcAft>
              <a:buClr>
                <a:srgbClr val="000000"/>
              </a:buClr>
              <a:buSzPts val="1300"/>
              <a:buFont typeface="Arial"/>
              <a:buNone/>
            </a:pPr>
            <a:r>
              <a:rPr b="0" i="0" lang="en" sz="1300" u="none" cap="none" strike="noStrike">
                <a:solidFill>
                  <a:srgbClr val="333333"/>
                </a:solidFill>
                <a:highlight>
                  <a:srgbClr val="FFFFFF"/>
                </a:highlight>
                <a:latin typeface="Poppins"/>
                <a:ea typeface="Poppins"/>
                <a:cs typeface="Poppins"/>
                <a:sym typeface="Poppins"/>
              </a:rPr>
              <a:t>Slicing operators works same in tuples as in list and string.</a:t>
            </a:r>
            <a:endParaRPr b="0" i="0" sz="1300" u="none" cap="none" strike="noStrike">
              <a:solidFill>
                <a:srgbClr val="333333"/>
              </a:solidFill>
              <a:highlight>
                <a:srgbClr val="FFFFFF"/>
              </a:highlight>
              <a:latin typeface="Poppins"/>
              <a:ea typeface="Poppins"/>
              <a:cs typeface="Poppins"/>
              <a:sym typeface="Poppins"/>
            </a:endParaRPr>
          </a:p>
        </p:txBody>
      </p:sp>
      <p:sp>
        <p:nvSpPr>
          <p:cNvPr id="1069" name="Google Shape;1069;p123"/>
          <p:cNvSpPr txBox="1"/>
          <p:nvPr/>
        </p:nvSpPr>
        <p:spPr>
          <a:xfrm>
            <a:off x="544200" y="27023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Slicing tuples</a:t>
            </a:r>
            <a:endParaRPr b="0" i="0" sz="1400" u="none" cap="none" strike="noStrike">
              <a:solidFill>
                <a:srgbClr val="408080"/>
              </a:solidFill>
              <a:latin typeface="Arial"/>
              <a:ea typeface="Arial"/>
              <a:cs typeface="Arial"/>
              <a:sym typeface="Arial"/>
            </a:endParaRPr>
          </a:p>
        </p:txBody>
      </p:sp>
      <p:sp>
        <p:nvSpPr>
          <p:cNvPr id="1070" name="Google Shape;1070;p123"/>
          <p:cNvSpPr txBox="1"/>
          <p:nvPr/>
        </p:nvSpPr>
        <p:spPr>
          <a:xfrm>
            <a:off x="4112200" y="3066950"/>
            <a:ext cx="45885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800"/>
              </a:spcAft>
              <a:buClr>
                <a:srgbClr val="000000"/>
              </a:buClr>
              <a:buSzPts val="1300"/>
              <a:buFont typeface="Arial"/>
              <a:buNone/>
            </a:pPr>
            <a:r>
              <a:rPr b="0" i="0" lang="en" sz="1300" u="none" cap="none" strike="noStrike">
                <a:solidFill>
                  <a:srgbClr val="333333"/>
                </a:solidFill>
                <a:highlight>
                  <a:srgbClr val="FFFFFF"/>
                </a:highlight>
                <a:latin typeface="Poppins"/>
                <a:ea typeface="Poppins"/>
                <a:cs typeface="Poppins"/>
                <a:sym typeface="Poppins"/>
              </a:rPr>
              <a:t>You can use </a:t>
            </a:r>
            <a:r>
              <a:rPr b="0" i="0" lang="en" sz="1200" u="none" cap="none" strike="noStrike">
                <a:solidFill>
                  <a:srgbClr val="C7254E"/>
                </a:solidFill>
                <a:highlight>
                  <a:srgbClr val="F9F2F4"/>
                </a:highlight>
                <a:latin typeface="Poppins"/>
                <a:ea typeface="Poppins"/>
                <a:cs typeface="Poppins"/>
                <a:sym typeface="Poppins"/>
              </a:rPr>
              <a:t>in</a:t>
            </a:r>
            <a:r>
              <a:rPr b="0" i="0" lang="en" sz="1300" u="none" cap="none" strike="noStrike">
                <a:solidFill>
                  <a:srgbClr val="333333"/>
                </a:solidFill>
                <a:highlight>
                  <a:srgbClr val="FFFFFF"/>
                </a:highlight>
                <a:latin typeface="Poppins"/>
                <a:ea typeface="Poppins"/>
                <a:cs typeface="Poppins"/>
                <a:sym typeface="Poppins"/>
              </a:rPr>
              <a:t> and </a:t>
            </a:r>
            <a:r>
              <a:rPr b="0" i="0" lang="en" sz="1200" u="none" cap="none" strike="noStrike">
                <a:solidFill>
                  <a:srgbClr val="C7254E"/>
                </a:solidFill>
                <a:highlight>
                  <a:srgbClr val="F9F2F4"/>
                </a:highlight>
                <a:latin typeface="Poppins"/>
                <a:ea typeface="Poppins"/>
                <a:cs typeface="Poppins"/>
                <a:sym typeface="Poppins"/>
              </a:rPr>
              <a:t>not in</a:t>
            </a:r>
            <a:r>
              <a:rPr b="0" i="0" lang="en" sz="1300" u="none" cap="none" strike="noStrike">
                <a:solidFill>
                  <a:srgbClr val="333333"/>
                </a:solidFill>
                <a:highlight>
                  <a:srgbClr val="FFFFFF"/>
                </a:highlight>
                <a:latin typeface="Poppins"/>
                <a:ea typeface="Poppins"/>
                <a:cs typeface="Poppins"/>
                <a:sym typeface="Poppins"/>
              </a:rPr>
              <a:t> operators to check existence of item in tuples as follows.</a:t>
            </a:r>
            <a:endParaRPr b="0" i="0" sz="1300" u="none" cap="none" strike="noStrike">
              <a:solidFill>
                <a:srgbClr val="333333"/>
              </a:solidFill>
              <a:highlight>
                <a:srgbClr val="FFFFFF"/>
              </a:highlight>
              <a:latin typeface="Poppins"/>
              <a:ea typeface="Poppins"/>
              <a:cs typeface="Poppins"/>
              <a:sym typeface="Poppins"/>
            </a:endParaRPr>
          </a:p>
        </p:txBody>
      </p:sp>
      <p:sp>
        <p:nvSpPr>
          <p:cNvPr id="1071" name="Google Shape;1071;p123"/>
          <p:cNvSpPr txBox="1"/>
          <p:nvPr/>
        </p:nvSpPr>
        <p:spPr>
          <a:xfrm>
            <a:off x="3981600" y="2571750"/>
            <a:ext cx="44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3000"/>
              </a:spcBef>
              <a:spcAft>
                <a:spcPts val="180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in and not in operator</a:t>
            </a:r>
            <a:endParaRPr b="0" i="0" sz="1400" u="none" cap="none" strike="noStrike">
              <a:solidFill>
                <a:srgbClr val="408080"/>
              </a:solidFill>
              <a:latin typeface="Arial"/>
              <a:ea typeface="Arial"/>
              <a:cs typeface="Arial"/>
              <a:sym typeface="Arial"/>
            </a:endParaRPr>
          </a:p>
        </p:txBody>
      </p:sp>
      <p:graphicFrame>
        <p:nvGraphicFramePr>
          <p:cNvPr id="1072" name="Google Shape;1072;p123"/>
          <p:cNvGraphicFramePr/>
          <p:nvPr/>
        </p:nvGraphicFramePr>
        <p:xfrm>
          <a:off x="4150300" y="3520025"/>
          <a:ext cx="3000000" cy="3000000"/>
        </p:xfrm>
        <a:graphic>
          <a:graphicData uri="http://schemas.openxmlformats.org/drawingml/2006/table">
            <a:tbl>
              <a:tblPr>
                <a:noFill/>
                <a:tableStyleId>{B39B8791-0642-40D1-A3ED-3C0E25CBC775}</a:tableStyleId>
              </a:tblPr>
              <a:tblGrid>
                <a:gridCol w="257175"/>
                <a:gridCol w="1943100"/>
              </a:tblGrid>
              <a:tr h="1133475">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1</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2</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3</a:t>
                      </a:r>
                      <a:endParaRPr sz="105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4</a:t>
                      </a:r>
                      <a:endParaRPr sz="1050" u="none" cap="none" strike="noStrike">
                        <a:solidFill>
                          <a:srgbClr val="333333"/>
                        </a:solidFill>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333333"/>
                          </a:solidFill>
                          <a:latin typeface="Consolas"/>
                          <a:ea typeface="Consolas"/>
                          <a:cs typeface="Consolas"/>
                          <a:sym typeface="Consolas"/>
                        </a:rPr>
                        <a:t>5</a:t>
                      </a:r>
                      <a:endParaRPr sz="1050" u="none" cap="none" strike="noStrike">
                        <a:solidFill>
                          <a:srgbClr val="333333"/>
                        </a:solidFill>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t </a:t>
                      </a:r>
                      <a:r>
                        <a:rPr lang="en" sz="1050" u="none" cap="none" strike="noStrike">
                          <a:solidFill>
                            <a:srgbClr val="666666"/>
                          </a:solidFill>
                          <a:highlight>
                            <a:srgbClr val="F8F8F8"/>
                          </a:highlight>
                          <a:latin typeface="Consolas"/>
                          <a:ea typeface="Consolas"/>
                          <a:cs typeface="Consolas"/>
                          <a:sym typeface="Consolas"/>
                        </a:rPr>
                        <a: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11</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33</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44</a:t>
                      </a:r>
                      <a:r>
                        <a:rPr lang="en" sz="1050" u="none" cap="none" strike="noStrike">
                          <a:solidFill>
                            <a:srgbClr val="333333"/>
                          </a:solidFill>
                          <a:highlight>
                            <a:srgbClr val="F8F8F8"/>
                          </a:highlight>
                          <a:latin typeface="Consolas"/>
                          <a:ea typeface="Consolas"/>
                          <a:cs typeface="Consolas"/>
                          <a:sym typeface="Consolas"/>
                        </a:rPr>
                        <a:t>,</a:t>
                      </a:r>
                      <a:r>
                        <a:rPr lang="en" sz="1050" u="none" cap="none" strike="noStrike">
                          <a:solidFill>
                            <a:srgbClr val="666666"/>
                          </a:solidFill>
                          <a:highlight>
                            <a:srgbClr val="F8F8F8"/>
                          </a:highlight>
                          <a:latin typeface="Consolas"/>
                          <a:ea typeface="Consolas"/>
                          <a:cs typeface="Consolas"/>
                          <a:sym typeface="Consolas"/>
                        </a:rPr>
                        <a:t>55</a:t>
                      </a:r>
                      <a:r>
                        <a:rPr lang="en" sz="1050" u="none" cap="none" strike="noStrike">
                          <a:solidFill>
                            <a:srgbClr val="333333"/>
                          </a:solidFill>
                          <a:highlight>
                            <a:srgbClr val="F8F8F8"/>
                          </a:highlight>
                          <a:latin typeface="Consolas"/>
                          <a:ea typeface="Consolas"/>
                          <a:cs typeface="Consolas"/>
                          <a:sym typeface="Consolas"/>
                        </a:rPr>
                        <a: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008000"/>
                          </a:solidFill>
                          <a:highlight>
                            <a:srgbClr val="F8F8F8"/>
                          </a:highlight>
                          <a:latin typeface="Consolas"/>
                          <a:ea typeface="Consolas"/>
                          <a:cs typeface="Consolas"/>
                          <a:sym typeface="Consolas"/>
                        </a:rPr>
                        <a:t>True</a:t>
                      </a:r>
                      <a:endParaRPr sz="1050" u="none" cap="none" strike="noStrike">
                        <a:solidFill>
                          <a:srgbClr val="333333"/>
                        </a:solidFill>
                        <a:highlight>
                          <a:srgbClr val="F8F8F8"/>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rPr lang="en" sz="1050" u="none" cap="none" strike="noStrike">
                          <a:solidFill>
                            <a:srgbClr val="666666"/>
                          </a:solidFill>
                          <a:highlight>
                            <a:srgbClr val="F8F8F8"/>
                          </a:highlight>
                          <a:latin typeface="Consolas"/>
                          <a:ea typeface="Consolas"/>
                          <a:cs typeface="Consolas"/>
                          <a:sym typeface="Consolas"/>
                        </a:rPr>
                        <a:t>&gt;&gt;&gt;</a:t>
                      </a:r>
                      <a:r>
                        <a:rPr lang="en" sz="1050" u="none" cap="none" strike="noStrike">
                          <a:solidFill>
                            <a:srgbClr val="333333"/>
                          </a:solidFill>
                          <a:highlight>
                            <a:srgbClr val="F8F8F8"/>
                          </a:highlight>
                          <a:latin typeface="Consolas"/>
                          <a:ea typeface="Consolas"/>
                          <a:cs typeface="Consolas"/>
                          <a:sym typeface="Consolas"/>
                        </a:rPr>
                        <a:t> </a:t>
                      </a:r>
                      <a:r>
                        <a:rPr lang="en" sz="1050" u="none" cap="none" strike="noStrike">
                          <a:solidFill>
                            <a:srgbClr val="666666"/>
                          </a:solidFill>
                          <a:highlight>
                            <a:srgbClr val="F8F8F8"/>
                          </a:highlight>
                          <a:latin typeface="Consolas"/>
                          <a:ea typeface="Consolas"/>
                          <a:cs typeface="Consolas"/>
                          <a:sym typeface="Consolas"/>
                        </a:rPr>
                        <a:t>22</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not</a:t>
                      </a:r>
                      <a:r>
                        <a:rPr lang="en" sz="1050" u="none" cap="none" strike="noStrike">
                          <a:solidFill>
                            <a:srgbClr val="333333"/>
                          </a:solidFill>
                          <a:highlight>
                            <a:srgbClr val="F8F8F8"/>
                          </a:highlight>
                          <a:latin typeface="Consolas"/>
                          <a:ea typeface="Consolas"/>
                          <a:cs typeface="Consolas"/>
                          <a:sym typeface="Consolas"/>
                        </a:rPr>
                        <a:t> </a:t>
                      </a:r>
                      <a:r>
                        <a:rPr b="1" lang="en" sz="1050" u="none" cap="none" strike="noStrike">
                          <a:solidFill>
                            <a:srgbClr val="AA22FF"/>
                          </a:solidFill>
                          <a:highlight>
                            <a:srgbClr val="F8F8F8"/>
                          </a:highlight>
                          <a:latin typeface="Consolas"/>
                          <a:ea typeface="Consolas"/>
                          <a:cs typeface="Consolas"/>
                          <a:sym typeface="Consolas"/>
                        </a:rPr>
                        <a:t>in</a:t>
                      </a:r>
                      <a:r>
                        <a:rPr lang="en" sz="1050" u="none" cap="none" strike="noStrike">
                          <a:solidFill>
                            <a:srgbClr val="333333"/>
                          </a:solidFill>
                          <a:highlight>
                            <a:srgbClr val="F8F8F8"/>
                          </a:highlight>
                          <a:latin typeface="Consolas"/>
                          <a:ea typeface="Consolas"/>
                          <a:cs typeface="Consolas"/>
                          <a:sym typeface="Consolas"/>
                        </a:rPr>
                        <a:t> t</a:t>
                      </a:r>
                      <a:endParaRPr sz="1050" u="none" cap="none" strike="noStrike">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Clr>
                          <a:srgbClr val="000000"/>
                        </a:buClr>
                        <a:buSzPts val="1050"/>
                        <a:buFont typeface="Arial"/>
                        <a:buNone/>
                      </a:pPr>
                      <a:r>
                        <a:rPr lang="en" sz="1050" u="none" cap="none" strike="noStrike">
                          <a:solidFill>
                            <a:srgbClr val="008000"/>
                          </a:solidFill>
                          <a:highlight>
                            <a:srgbClr val="F8F8F8"/>
                          </a:highlight>
                          <a:latin typeface="Consolas"/>
                          <a:ea typeface="Consolas"/>
                          <a:cs typeface="Consolas"/>
                          <a:sym typeface="Consolas"/>
                        </a:rPr>
                        <a:t>False</a:t>
                      </a:r>
                      <a:endParaRPr sz="1050" u="none" cap="none" strike="noStrike">
                        <a:solidFill>
                          <a:srgbClr val="008000"/>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1073" name="Google Shape;1073;p1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7" name="Shape 1077"/>
        <p:cNvGrpSpPr/>
        <p:nvPr/>
      </p:nvGrpSpPr>
      <p:grpSpPr>
        <a:xfrm>
          <a:off x="0" y="0"/>
          <a:ext cx="0" cy="0"/>
          <a:chOff x="0" y="0"/>
          <a:chExt cx="0" cy="0"/>
        </a:xfrm>
      </p:grpSpPr>
      <p:sp>
        <p:nvSpPr>
          <p:cNvPr id="1078" name="Google Shape;1078;p12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Closed-loop feedback control system</a:t>
            </a:r>
            <a:endParaRPr b="0" i="0" sz="2300" u="none" cap="none" strike="noStrike">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79" name="Google Shape;1079;p12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pic>
        <p:nvPicPr>
          <p:cNvPr id="1080" name="Google Shape;1080;p124"/>
          <p:cNvPicPr preferRelativeResize="0"/>
          <p:nvPr/>
        </p:nvPicPr>
        <p:blipFill rotWithShape="1">
          <a:blip r:embed="rId4">
            <a:alphaModFix/>
          </a:blip>
          <a:srcRect b="0" l="0" r="0" t="0"/>
          <a:stretch/>
        </p:blipFill>
        <p:spPr>
          <a:xfrm>
            <a:off x="526100" y="1942175"/>
            <a:ext cx="3601650" cy="1473400"/>
          </a:xfrm>
          <a:prstGeom prst="rect">
            <a:avLst/>
          </a:prstGeom>
          <a:noFill/>
          <a:ln>
            <a:noFill/>
          </a:ln>
        </p:spPr>
      </p:pic>
      <p:pic>
        <p:nvPicPr>
          <p:cNvPr id="1081" name="Google Shape;1081;p124"/>
          <p:cNvPicPr preferRelativeResize="0"/>
          <p:nvPr/>
        </p:nvPicPr>
        <p:blipFill rotWithShape="1">
          <a:blip r:embed="rId5">
            <a:alphaModFix/>
          </a:blip>
          <a:srcRect b="27484" l="73443" r="4692" t="46576"/>
          <a:stretch/>
        </p:blipFill>
        <p:spPr>
          <a:xfrm>
            <a:off x="5063150" y="1135200"/>
            <a:ext cx="3601651" cy="2403529"/>
          </a:xfrm>
          <a:prstGeom prst="rect">
            <a:avLst/>
          </a:prstGeom>
          <a:noFill/>
          <a:ln>
            <a:noFill/>
          </a:ln>
        </p:spPr>
      </p:pic>
      <p:sp>
        <p:nvSpPr>
          <p:cNvPr id="1082" name="Google Shape;1082;p1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83" name="Google Shape;1083;p1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7" name="Shape 1087"/>
        <p:cNvGrpSpPr/>
        <p:nvPr/>
      </p:nvGrpSpPr>
      <p:grpSpPr>
        <a:xfrm>
          <a:off x="0" y="0"/>
          <a:ext cx="0" cy="0"/>
          <a:chOff x="0" y="0"/>
          <a:chExt cx="0" cy="0"/>
        </a:xfrm>
      </p:grpSpPr>
      <p:sp>
        <p:nvSpPr>
          <p:cNvPr id="1088" name="Google Shape;1088;p12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Sets</a:t>
            </a:r>
            <a:endParaRPr b="0" i="0" sz="1100" u="none" cap="none" strike="noStrike">
              <a:solidFill>
                <a:srgbClr val="408080"/>
              </a:solidFill>
              <a:latin typeface="Poppins Medium"/>
              <a:ea typeface="Poppins Medium"/>
              <a:cs typeface="Poppins Medium"/>
              <a:sym typeface="Poppins Medium"/>
            </a:endParaRPr>
          </a:p>
        </p:txBody>
      </p:sp>
      <p:sp>
        <p:nvSpPr>
          <p:cNvPr id="1089" name="Google Shape;1089;p12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090" name="Google Shape;1090;p125"/>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091" name="Google Shape;1091;p125"/>
          <p:cNvSpPr txBox="1"/>
          <p:nvPr/>
        </p:nvSpPr>
        <p:spPr>
          <a:xfrm>
            <a:off x="512350" y="868050"/>
            <a:ext cx="7655100" cy="386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Sets are used to store multiple items in a single variable.</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 is one of 4 built-in data types in Python used to store collections of data</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A set is a collection which is unordered, unchangeable*, and unindexed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140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Unordered means that the items in a set do not have a defined order.</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can appear in a different order every time you use them, and cannot be referred to by index or key.</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are unchangeable, meaning that we cannot change the items after the set has been created.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Once a set is created, you cannot change its items, but you can remove items and add new items.</a:t>
            </a:r>
            <a:endParaRPr b="0" i="0" sz="1350" u="none" cap="none" strike="noStrike">
              <a:solidFill>
                <a:schemeClr val="dk1"/>
              </a:solidFill>
              <a:highlight>
                <a:srgbClr val="FFFFCC"/>
              </a:highlight>
              <a:latin typeface="Poppins"/>
              <a:ea typeface="Poppins"/>
              <a:cs typeface="Poppins"/>
              <a:sym typeface="Poppins"/>
            </a:endParaRPr>
          </a:p>
          <a:p>
            <a:pPr indent="0" lvl="0" marL="0" marR="0" rtl="0" algn="l">
              <a:lnSpc>
                <a:spcPct val="115000"/>
              </a:lnSpc>
              <a:spcBef>
                <a:spcPts val="1400"/>
              </a:spcBef>
              <a:spcAft>
                <a:spcPts val="0"/>
              </a:spcAft>
              <a:buClr>
                <a:schemeClr val="dk1"/>
              </a:buClr>
              <a:buSzPts val="1100"/>
              <a:buFont typeface="Arial"/>
              <a:buNone/>
            </a:pPr>
            <a:r>
              <a:t/>
            </a:r>
            <a:endParaRPr b="0" i="1" sz="1150" u="none" cap="none" strike="noStrike">
              <a:solidFill>
                <a:schemeClr val="dk1"/>
              </a:solidFill>
              <a:highlight>
                <a:srgbClr val="FFFFFF"/>
              </a:highlight>
              <a:latin typeface="Verdana"/>
              <a:ea typeface="Verdana"/>
              <a:cs typeface="Verdana"/>
              <a:sym typeface="Verdana"/>
            </a:endParaRPr>
          </a:p>
          <a:p>
            <a:pPr indent="0" lvl="0" marL="0" marR="0" rtl="0" algn="l">
              <a:lnSpc>
                <a:spcPct val="100000"/>
              </a:lnSpc>
              <a:spcBef>
                <a:spcPts val="14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092" name="Google Shape;1092;p1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93" name="Google Shape;1093;p1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7" name="Shape 1097"/>
        <p:cNvGrpSpPr/>
        <p:nvPr/>
      </p:nvGrpSpPr>
      <p:grpSpPr>
        <a:xfrm>
          <a:off x="0" y="0"/>
          <a:ext cx="0" cy="0"/>
          <a:chOff x="0" y="0"/>
          <a:chExt cx="0" cy="0"/>
        </a:xfrm>
      </p:grpSpPr>
      <p:sp>
        <p:nvSpPr>
          <p:cNvPr id="1098" name="Google Shape;1098;p12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Comparison</a:t>
            </a:r>
            <a:endParaRPr b="0" i="0" sz="1100" u="none" cap="none" strike="noStrike">
              <a:solidFill>
                <a:srgbClr val="408080"/>
              </a:solidFill>
              <a:latin typeface="Poppins Medium"/>
              <a:ea typeface="Poppins Medium"/>
              <a:cs typeface="Poppins Medium"/>
              <a:sym typeface="Poppins Medium"/>
            </a:endParaRPr>
          </a:p>
        </p:txBody>
      </p:sp>
      <p:sp>
        <p:nvSpPr>
          <p:cNvPr id="1099" name="Google Shape;1099;p12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100" name="Google Shape;1100;p126"/>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101" name="Google Shape;1101;p126"/>
          <p:cNvSpPr txBox="1"/>
          <p:nvPr/>
        </p:nvSpPr>
        <p:spPr>
          <a:xfrm>
            <a:off x="512350" y="868050"/>
            <a:ext cx="7655100" cy="3304200"/>
          </a:xfrm>
          <a:prstGeom prst="rect">
            <a:avLst/>
          </a:prstGeom>
          <a:noFill/>
          <a:ln>
            <a:noFill/>
          </a:ln>
        </p:spPr>
        <p:txBody>
          <a:bodyPr anchorCtr="0" anchor="t" bIns="91425" lIns="91425" spcFirstLastPara="1" rIns="91425" wrap="square" tIns="91425">
            <a:spAutoFit/>
          </a:bodyPr>
          <a:lstStyle/>
          <a:p>
            <a:pPr indent="-333375" lvl="0" marL="457200" marR="0" rtl="0" algn="l">
              <a:lnSpc>
                <a:spcPct val="115000"/>
              </a:lnSpc>
              <a:spcBef>
                <a:spcPts val="110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List</a:t>
            </a:r>
            <a:r>
              <a:rPr b="0" i="0" lang="en" sz="1650" u="none" cap="none" strike="noStrike">
                <a:solidFill>
                  <a:schemeClr val="dk1"/>
                </a:solidFill>
                <a:highlight>
                  <a:srgbClr val="FFFFFF"/>
                </a:highlight>
                <a:latin typeface="Poppins"/>
                <a:ea typeface="Poppins"/>
                <a:cs typeface="Poppins"/>
                <a:sym typeface="Poppins"/>
              </a:rPr>
              <a:t> is a collection which is ordered and changeable. Allows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Tuple</a:t>
            </a:r>
            <a:r>
              <a:rPr b="0" i="0" lang="en" sz="1650" u="none" cap="none" strike="noStrike">
                <a:solidFill>
                  <a:schemeClr val="dk1"/>
                </a:solidFill>
                <a:highlight>
                  <a:srgbClr val="FFFFFF"/>
                </a:highlight>
                <a:latin typeface="Poppins"/>
                <a:ea typeface="Poppins"/>
                <a:cs typeface="Poppins"/>
                <a:sym typeface="Poppins"/>
              </a:rPr>
              <a:t> is a collection which is ordered and unchangeable. Allows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Set</a:t>
            </a:r>
            <a:r>
              <a:rPr b="0" i="0" lang="en" sz="1650" u="none" cap="none" strike="noStrike">
                <a:solidFill>
                  <a:schemeClr val="dk1"/>
                </a:solidFill>
                <a:highlight>
                  <a:srgbClr val="FFFFFF"/>
                </a:highlight>
                <a:latin typeface="Poppins"/>
                <a:ea typeface="Poppins"/>
                <a:cs typeface="Poppins"/>
                <a:sym typeface="Poppins"/>
              </a:rPr>
              <a:t> is a collection which is unordered, unchangeable*, and unindexed. No duplicate members.</a:t>
            </a:r>
            <a:endParaRPr b="0" i="0" sz="1650" u="none" cap="none" strike="noStrike">
              <a:solidFill>
                <a:schemeClr val="dk1"/>
              </a:solidFill>
              <a:highlight>
                <a:srgbClr val="FFFFFF"/>
              </a:highlight>
              <a:latin typeface="Poppins"/>
              <a:ea typeface="Poppins"/>
              <a:cs typeface="Poppins"/>
              <a:sym typeface="Poppins"/>
            </a:endParaRPr>
          </a:p>
          <a:p>
            <a:pPr indent="-333375" lvl="0" marL="457200" marR="0" rtl="0" algn="l">
              <a:lnSpc>
                <a:spcPct val="115000"/>
              </a:lnSpc>
              <a:spcBef>
                <a:spcPts val="0"/>
              </a:spcBef>
              <a:spcAft>
                <a:spcPts val="0"/>
              </a:spcAft>
              <a:buClr>
                <a:schemeClr val="dk1"/>
              </a:buClr>
              <a:buSzPts val="1650"/>
              <a:buFont typeface="Poppins"/>
              <a:buChar char="●"/>
            </a:pPr>
            <a:r>
              <a:rPr b="1" i="0" lang="en" sz="1650" u="none" cap="none" strike="noStrike">
                <a:solidFill>
                  <a:srgbClr val="2DC5FA"/>
                </a:solidFill>
                <a:highlight>
                  <a:srgbClr val="FFFFFF"/>
                </a:highlight>
                <a:latin typeface="Poppins"/>
                <a:ea typeface="Poppins"/>
                <a:cs typeface="Poppins"/>
                <a:sym typeface="Poppins"/>
              </a:rPr>
              <a:t>Dictionary</a:t>
            </a:r>
            <a:r>
              <a:rPr b="0" i="0" lang="en" sz="1650" u="none" cap="none" strike="noStrike">
                <a:solidFill>
                  <a:schemeClr val="dk1"/>
                </a:solidFill>
                <a:highlight>
                  <a:srgbClr val="FFFFFF"/>
                </a:highlight>
                <a:latin typeface="Poppins"/>
                <a:ea typeface="Poppins"/>
                <a:cs typeface="Poppins"/>
                <a:sym typeface="Poppins"/>
              </a:rPr>
              <a:t> is a collection which is ordered** and changeable. No duplicate members.</a:t>
            </a:r>
            <a:endParaRPr b="0" i="0" sz="16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140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00000"/>
              </a:lnSpc>
              <a:spcBef>
                <a:spcPts val="140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102" name="Google Shape;1102;p1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03" name="Google Shape;1103;p1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7" name="Shape 1107"/>
        <p:cNvGrpSpPr/>
        <p:nvPr/>
      </p:nvGrpSpPr>
      <p:grpSpPr>
        <a:xfrm>
          <a:off x="0" y="0"/>
          <a:ext cx="0" cy="0"/>
          <a:chOff x="0" y="0"/>
          <a:chExt cx="0" cy="0"/>
        </a:xfrm>
      </p:grpSpPr>
      <p:sp>
        <p:nvSpPr>
          <p:cNvPr id="1108" name="Google Shape;1108;p127"/>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400"/>
              <a:buFont typeface="Arial"/>
              <a:buNone/>
            </a:pPr>
            <a:r>
              <a:rPr b="1" i="0" lang="en" sz="2400" u="none" cap="none" strike="noStrike">
                <a:solidFill>
                  <a:srgbClr val="408080"/>
                </a:solidFill>
                <a:latin typeface="Poppins"/>
                <a:ea typeface="Poppins"/>
                <a:cs typeface="Poppins"/>
                <a:sym typeface="Poppins"/>
              </a:rPr>
              <a:t>Sets</a:t>
            </a:r>
            <a:endParaRPr b="0" i="0" sz="1100" u="none" cap="none" strike="noStrike">
              <a:solidFill>
                <a:srgbClr val="408080"/>
              </a:solidFill>
              <a:latin typeface="Poppins Medium"/>
              <a:ea typeface="Poppins Medium"/>
              <a:cs typeface="Poppins Medium"/>
              <a:sym typeface="Poppins Medium"/>
            </a:endParaRPr>
          </a:p>
        </p:txBody>
      </p:sp>
      <p:sp>
        <p:nvSpPr>
          <p:cNvPr id="1109" name="Google Shape;1109;p12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Medium"/>
              <a:ea typeface="Poppins Medium"/>
              <a:cs typeface="Poppins Medium"/>
              <a:sym typeface="Poppins Medium"/>
            </a:endParaRPr>
          </a:p>
        </p:txBody>
      </p:sp>
      <p:sp>
        <p:nvSpPr>
          <p:cNvPr id="1110" name="Google Shape;1110;p127"/>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1111" name="Google Shape;1111;p127"/>
          <p:cNvSpPr txBox="1"/>
          <p:nvPr/>
        </p:nvSpPr>
        <p:spPr>
          <a:xfrm>
            <a:off x="512350" y="868050"/>
            <a:ext cx="8300100" cy="37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Sets are used to store multiple items in a single variable.</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Set is one of 4 built-in data types in Python used to store collections of data</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Poppins"/>
                <a:ea typeface="Poppins"/>
                <a:cs typeface="Poppins"/>
                <a:sym typeface="Poppins"/>
              </a:rPr>
              <a:t>A set is a collection which is unordered, unchangeable*, and unindexed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Unordered means that the items in a set do not have a defined order.</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can appear in a different order every time you use them, and cannot be referred to by index or key.</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Set items are unchangeable, meaning that we cannot change the items after the set has been created.</a:t>
            </a:r>
            <a:endParaRPr b="0" i="0" sz="1350" u="none" cap="none" strike="noStrike">
              <a:solidFill>
                <a:schemeClr val="dk1"/>
              </a:solidFill>
              <a:highlight>
                <a:srgbClr val="FFFFFF"/>
              </a:highlight>
              <a:latin typeface="Poppins"/>
              <a:ea typeface="Poppins"/>
              <a:cs typeface="Poppins"/>
              <a:sym typeface="Poppins"/>
            </a:endParaRPr>
          </a:p>
          <a:p>
            <a:pPr indent="-314325" lvl="0" marL="457200" marR="0" rtl="0" algn="l">
              <a:lnSpc>
                <a:spcPct val="115000"/>
              </a:lnSpc>
              <a:spcBef>
                <a:spcPts val="0"/>
              </a:spcBef>
              <a:spcAft>
                <a:spcPts val="0"/>
              </a:spcAft>
              <a:buClr>
                <a:schemeClr val="dk1"/>
              </a:buClr>
              <a:buSzPts val="1350"/>
              <a:buFont typeface="Poppins"/>
              <a:buChar char="●"/>
            </a:pPr>
            <a:r>
              <a:rPr b="0" i="0" lang="en" sz="1350" u="none" cap="none" strike="noStrike">
                <a:solidFill>
                  <a:schemeClr val="dk1"/>
                </a:solidFill>
                <a:highlight>
                  <a:srgbClr val="FFFFFF"/>
                </a:highlight>
                <a:latin typeface="Poppins"/>
                <a:ea typeface="Poppins"/>
                <a:cs typeface="Poppins"/>
                <a:sym typeface="Poppins"/>
              </a:rPr>
              <a:t>Once a set is created, you cannot change its items, but you can remove items and add new items.</a:t>
            </a:r>
            <a:endParaRPr b="0" i="0" sz="13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1" i="0" lang="en" sz="1450" u="none" cap="none" strike="noStrike">
                <a:solidFill>
                  <a:srgbClr val="2DC5FA"/>
                </a:solidFill>
                <a:highlight>
                  <a:srgbClr val="FFFFFF"/>
                </a:highlight>
                <a:latin typeface="Poppins"/>
                <a:ea typeface="Poppins"/>
                <a:cs typeface="Poppins"/>
                <a:sym typeface="Poppins"/>
              </a:rPr>
              <a:t>No duplicates: </a:t>
            </a:r>
            <a:endParaRPr b="1" i="0" sz="1450" u="none" cap="none" strike="noStrike">
              <a:solidFill>
                <a:srgbClr val="2DC5FA"/>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0" i="0" lang="en" sz="1450" u="none" cap="none" strike="noStrike">
                <a:solidFill>
                  <a:schemeClr val="dk1"/>
                </a:solidFill>
                <a:highlight>
                  <a:srgbClr val="FFFFFF"/>
                </a:highlight>
                <a:latin typeface="Poppins"/>
                <a:ea typeface="Poppins"/>
                <a:cs typeface="Poppins"/>
                <a:sym typeface="Poppins"/>
              </a:rPr>
              <a:t>set_example= {"apple", "banana", "cherry", "apple"}</a:t>
            </a:r>
            <a:endParaRPr b="0" i="0" sz="14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50"/>
              <a:buFont typeface="Arial"/>
              <a:buNone/>
            </a:pPr>
            <a:r>
              <a:rPr b="0" i="0" lang="en" sz="1450" u="none" cap="none" strike="noStrike">
                <a:solidFill>
                  <a:schemeClr val="dk1"/>
                </a:solidFill>
                <a:highlight>
                  <a:srgbClr val="FFFFFF"/>
                </a:highlight>
                <a:latin typeface="Poppins"/>
                <a:ea typeface="Poppins"/>
                <a:cs typeface="Poppins"/>
                <a:sym typeface="Poppins"/>
              </a:rPr>
              <a:t>print(thisset)</a:t>
            </a:r>
            <a:endParaRPr b="0" i="0" sz="2450" u="none" cap="none" strike="noStrike">
              <a:solidFill>
                <a:schemeClr val="dk1"/>
              </a:solidFill>
              <a:highlight>
                <a:srgbClr val="FFFFFF"/>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50"/>
              <a:buFont typeface="Arial"/>
              <a:buNone/>
            </a:pPr>
            <a:r>
              <a:t/>
            </a:r>
            <a:endParaRPr b="0" i="1" sz="1150" u="none" cap="none" strike="noStrike">
              <a:solidFill>
                <a:schemeClr val="dk1"/>
              </a:solidFill>
              <a:highlight>
                <a:srgbClr val="FFFFFF"/>
              </a:highlight>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highlight>
                <a:srgbClr val="FFFFFF"/>
              </a:highlight>
              <a:latin typeface="Poppins"/>
              <a:ea typeface="Poppins"/>
              <a:cs typeface="Poppins"/>
              <a:sym typeface="Poppins"/>
            </a:endParaRPr>
          </a:p>
        </p:txBody>
      </p:sp>
      <p:sp>
        <p:nvSpPr>
          <p:cNvPr id="1112" name="Google Shape;1112;p1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13" name="Google Shape;1113;p1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8"/>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1.6</a:t>
            </a:r>
            <a:r>
              <a:rPr b="1" lang="en" sz="3000">
                <a:solidFill>
                  <a:srgbClr val="0097A7"/>
                </a:solidFill>
                <a:latin typeface="Poppins"/>
                <a:ea typeface="Poppins"/>
                <a:cs typeface="Poppins"/>
                <a:sym typeface="Poppins"/>
              </a:rPr>
              <a:t>: </a:t>
            </a:r>
            <a:endParaRPr b="1" sz="3000">
              <a:solidFill>
                <a:srgbClr val="0097A7"/>
              </a:solidFill>
              <a:latin typeface="Poppins"/>
              <a:ea typeface="Poppins"/>
              <a:cs typeface="Poppins"/>
              <a:sym typeface="Poppins"/>
            </a:endParaRPr>
          </a:p>
          <a:p>
            <a:pPr indent="0" lvl="0" marL="0" rtl="0" algn="ctr">
              <a:spcBef>
                <a:spcPts val="1600"/>
              </a:spcBef>
              <a:spcAft>
                <a:spcPts val="0"/>
              </a:spcAft>
              <a:buClr>
                <a:schemeClr val="dk1"/>
              </a:buClr>
              <a:buSzPts val="1100"/>
              <a:buFont typeface="Arial"/>
              <a:buNone/>
            </a:pPr>
            <a:r>
              <a:rPr b="1" lang="en" sz="3000">
                <a:solidFill>
                  <a:srgbClr val="0097A7"/>
                </a:solidFill>
                <a:latin typeface="Poppins"/>
                <a:ea typeface="Poppins"/>
                <a:cs typeface="Poppins"/>
                <a:sym typeface="Poppins"/>
              </a:rPr>
              <a:t>Polite Coding and Debugging</a:t>
            </a:r>
            <a:endParaRPr b="1" sz="3000">
              <a:solidFill>
                <a:srgbClr val="0097A7"/>
              </a:solidFill>
              <a:latin typeface="Poppins"/>
              <a:ea typeface="Poppins"/>
              <a:cs typeface="Poppins"/>
              <a:sym typeface="Poppi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9"/>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Philosophy</a:t>
            </a:r>
            <a:endParaRPr sz="1100">
              <a:solidFill>
                <a:srgbClr val="0097A7"/>
              </a:solidFill>
              <a:latin typeface="Poppins Medium"/>
              <a:ea typeface="Poppins Medium"/>
              <a:cs typeface="Poppins Medium"/>
              <a:sym typeface="Poppins Medium"/>
            </a:endParaRPr>
          </a:p>
        </p:txBody>
      </p:sp>
      <p:sp>
        <p:nvSpPr>
          <p:cNvPr id="1124" name="Google Shape;1124;p129"/>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25" name="Google Shape;1125;p129"/>
          <p:cNvSpPr txBox="1"/>
          <p:nvPr/>
        </p:nvSpPr>
        <p:spPr>
          <a:xfrm>
            <a:off x="339500" y="944300"/>
            <a:ext cx="8300100" cy="378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Computer is never wrong. </a:t>
            </a:r>
            <a:r>
              <a:rPr lang="en" sz="1300">
                <a:solidFill>
                  <a:srgbClr val="313131"/>
                </a:solidFill>
                <a:highlight>
                  <a:srgbClr val="FFFFFF"/>
                </a:highlight>
                <a:latin typeface="Poppins"/>
                <a:ea typeface="Poppins"/>
                <a:cs typeface="Poppins"/>
                <a:sym typeface="Poppins"/>
              </a:rPr>
              <a:t>Whenever you obtain an unsolvable error, take a break. "To take or not to take" - your computer knows better.</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Keep calm.</a:t>
            </a:r>
            <a:r>
              <a:rPr lang="en" sz="1300">
                <a:solidFill>
                  <a:srgbClr val="313131"/>
                </a:solidFill>
                <a:highlight>
                  <a:srgbClr val="FFFFFF"/>
                </a:highlight>
                <a:latin typeface="Poppins"/>
                <a:ea typeface="Poppins"/>
                <a:cs typeface="Poppins"/>
                <a:sym typeface="Poppins"/>
              </a:rPr>
              <a:t> Obviously, it is difficult to concentrate on the code and understand it especially if it wasn't written by you. Keep calm, think of it as a challenge. You can do it!</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Just start</a:t>
            </a:r>
            <a:r>
              <a:rPr lang="en" sz="1300">
                <a:solidFill>
                  <a:srgbClr val="313131"/>
                </a:solidFill>
                <a:highlight>
                  <a:srgbClr val="FFFFFF"/>
                </a:highlight>
                <a:latin typeface="Poppins"/>
                <a:ea typeface="Poppins"/>
                <a:cs typeface="Poppins"/>
                <a:sym typeface="Poppins"/>
              </a:rPr>
              <a:t>. No matter from which part of the task, no matter if it is a pseudo-code generation or functional programming, just start. You will never notice the moment when your code is 10% done, half done, or 90% done.</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Read. </a:t>
            </a:r>
            <a:r>
              <a:rPr lang="en" sz="1300">
                <a:solidFill>
                  <a:srgbClr val="313131"/>
                </a:solidFill>
                <a:highlight>
                  <a:srgbClr val="FFFFFF"/>
                </a:highlight>
                <a:latin typeface="Poppins"/>
                <a:ea typeface="Poppins"/>
                <a:cs typeface="Poppins"/>
                <a:sym typeface="Poppins"/>
              </a:rPr>
              <a:t>It is difficult to find a time for reading when your day is full of family/work/classes/. But you need to grow as a person, not only as a professional. The main benefit of book reading is your ability to relate, compare, imagine, and invent. Try audiobooks and eLearning</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Know the tool you use.</a:t>
            </a:r>
            <a:r>
              <a:rPr lang="en" sz="1300">
                <a:solidFill>
                  <a:srgbClr val="313131"/>
                </a:solidFill>
                <a:highlight>
                  <a:srgbClr val="FFFFFF"/>
                </a:highlight>
                <a:latin typeface="Poppins"/>
                <a:ea typeface="Poppins"/>
                <a:cs typeface="Poppins"/>
                <a:sym typeface="Poppins"/>
              </a:rPr>
              <a:t> "I will never use it again" is not an excuse to skip the documentation. The better you know the tool you use, the better you're at accomplishing your job.</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Better done than perfect.</a:t>
            </a:r>
            <a:r>
              <a:rPr lang="en" sz="1300">
                <a:solidFill>
                  <a:srgbClr val="313131"/>
                </a:solidFill>
                <a:highlight>
                  <a:srgbClr val="FFFFFF"/>
                </a:highlight>
                <a:latin typeface="Poppins"/>
                <a:ea typeface="Poppins"/>
                <a:cs typeface="Poppins"/>
                <a:sym typeface="Poppins"/>
              </a:rPr>
              <a:t> If you spend most of your time trying to make your code perfect, you end up with no code. Try to keep is simply stupid in the development step. And only when you make everything work, start optimizing and simplifying your code. </a:t>
            </a:r>
            <a:endParaRPr sz="1300">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300">
                <a:solidFill>
                  <a:srgbClr val="2DC5FA"/>
                </a:solidFill>
                <a:highlight>
                  <a:srgbClr val="FFFFFF"/>
                </a:highlight>
                <a:latin typeface="Poppins"/>
                <a:ea typeface="Poppins"/>
                <a:cs typeface="Poppins"/>
                <a:sym typeface="Poppins"/>
              </a:rPr>
              <a:t>Enjoy your free time.</a:t>
            </a:r>
            <a:r>
              <a:rPr lang="en" sz="1300">
                <a:solidFill>
                  <a:srgbClr val="313131"/>
                </a:solidFill>
                <a:highlight>
                  <a:srgbClr val="FFFFFF"/>
                </a:highlight>
                <a:latin typeface="Poppins"/>
                <a:ea typeface="Poppins"/>
                <a:cs typeface="Poppins"/>
                <a:sym typeface="Poppins"/>
              </a:rPr>
              <a:t> If you think of the code all day long, you will dream of it as well. One can say it is good, but it is followed by overwork and an exhausted brain. An exhausted brain can't solve problems. Work/life balance is not a joke.</a:t>
            </a:r>
            <a:endParaRPr sz="1300">
              <a:solidFill>
                <a:srgbClr val="313131"/>
              </a:solidFill>
              <a:highlight>
                <a:srgbClr val="FFFFFF"/>
              </a:highlight>
              <a:latin typeface="Poppins"/>
              <a:ea typeface="Poppins"/>
              <a:cs typeface="Poppins"/>
              <a:sym typeface="Poppins"/>
            </a:endParaRPr>
          </a:p>
        </p:txBody>
      </p:sp>
      <p:sp>
        <p:nvSpPr>
          <p:cNvPr id="1126" name="Google Shape;1126;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28" name="Google Shape;1128;p1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34" name="Google Shape;1134;p130"/>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35" name="Google Shape;1135;p130"/>
          <p:cNvSpPr txBox="1"/>
          <p:nvPr/>
        </p:nvSpPr>
        <p:spPr>
          <a:xfrm>
            <a:off x="339500" y="944300"/>
            <a:ext cx="8300100" cy="4661400"/>
          </a:xfrm>
          <a:prstGeom prst="rect">
            <a:avLst/>
          </a:prstGeom>
          <a:noFill/>
          <a:ln>
            <a:noFill/>
          </a:ln>
        </p:spPr>
        <p:txBody>
          <a:bodyPr anchorCtr="0" anchor="t" bIns="91425" lIns="91425" spcFirstLastPara="1" rIns="91425" wrap="square" tIns="91425">
            <a:spAutoFit/>
          </a:bodyPr>
          <a:lstStyle/>
          <a:p>
            <a:pPr indent="-304800" lvl="0" marL="457200" rtl="0" algn="l">
              <a:lnSpc>
                <a:spcPct val="140000"/>
              </a:lnSpc>
              <a:spcBef>
                <a:spcPts val="230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Beautiful is better than ugly</a:t>
            </a:r>
            <a:r>
              <a:rPr lang="en" sz="1200">
                <a:solidFill>
                  <a:srgbClr val="2DC5FA"/>
                </a:solidFill>
                <a:highlight>
                  <a:srgbClr val="FFFFFF"/>
                </a:highlight>
                <a:latin typeface="Poppins"/>
                <a:ea typeface="Poppins"/>
                <a:cs typeface="Poppins"/>
                <a:sym typeface="Poppins"/>
              </a:rPr>
              <a:t>. </a:t>
            </a:r>
            <a:r>
              <a:rPr lang="en" sz="1200">
                <a:solidFill>
                  <a:srgbClr val="313131"/>
                </a:solidFill>
                <a:highlight>
                  <a:srgbClr val="FFFFFF"/>
                </a:highlight>
                <a:latin typeface="Poppins"/>
                <a:ea typeface="Poppins"/>
                <a:cs typeface="Poppins"/>
                <a:sym typeface="Poppins"/>
              </a:rPr>
              <a:t>After dozens of hours spent on your code take a look at it again. Does every line of code look readable? Does it look elegant? Review your code before publishing.</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Explicit is better than implicit</a:t>
            </a:r>
            <a:r>
              <a:rPr lang="en" sz="1200">
                <a:solidFill>
                  <a:srgbClr val="2DC5FA"/>
                </a:solidFill>
                <a:highlight>
                  <a:srgbClr val="FFFFFF"/>
                </a:highlight>
                <a:latin typeface="Poppins"/>
                <a:ea typeface="Poppins"/>
                <a:cs typeface="Poppins"/>
                <a:sym typeface="Poppins"/>
              </a:rPr>
              <a:t>.</a:t>
            </a:r>
            <a:r>
              <a:rPr lang="en" sz="1200">
                <a:solidFill>
                  <a:srgbClr val="313131"/>
                </a:solidFill>
                <a:highlight>
                  <a:srgbClr val="FFFFFF"/>
                </a:highlight>
                <a:latin typeface="Poppins"/>
                <a:ea typeface="Poppins"/>
                <a:cs typeface="Poppins"/>
                <a:sym typeface="Poppins"/>
              </a:rPr>
              <a:t> Have a proper naming for your variables. g=k**2 tells nothing to you, while variance=std**2 is understandable.</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Simple is better than complex</a:t>
            </a:r>
            <a:r>
              <a:rPr lang="en" sz="1200">
                <a:solidFill>
                  <a:srgbClr val="2DC5FA"/>
                </a:solidFill>
                <a:highlight>
                  <a:srgbClr val="FFFFFF"/>
                </a:highlight>
                <a:latin typeface="Poppins"/>
                <a:ea typeface="Poppins"/>
                <a:cs typeface="Poppins"/>
                <a:sym typeface="Poppins"/>
              </a:rPr>
              <a:t>. </a:t>
            </a:r>
            <a:r>
              <a:rPr lang="en" sz="1200">
                <a:solidFill>
                  <a:srgbClr val="313131"/>
                </a:solidFill>
                <a:highlight>
                  <a:srgbClr val="FFFFFF"/>
                </a:highlight>
                <a:latin typeface="Poppins"/>
                <a:ea typeface="Poppins"/>
                <a:cs typeface="Poppins"/>
                <a:sym typeface="Poppins"/>
              </a:rPr>
              <a:t>Split your complex problem into lots of simple ones. Small wins and accomplishments are the best motivators.</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Complex is better than complicated.</a:t>
            </a:r>
            <a:r>
              <a:rPr lang="en" sz="1200">
                <a:solidFill>
                  <a:srgbClr val="313131"/>
                </a:solidFill>
                <a:highlight>
                  <a:srgbClr val="FFFFFF"/>
                </a:highlight>
                <a:latin typeface="Poppins"/>
                <a:ea typeface="Poppins"/>
                <a:cs typeface="Poppins"/>
                <a:sym typeface="Poppins"/>
              </a:rPr>
              <a:t> If you couldn't manage to get an array of simple problems -do not worry. The problem appears when you create complicated solutions for it. Remember to </a:t>
            </a:r>
            <a:r>
              <a:rPr i="1" lang="en" sz="1200">
                <a:solidFill>
                  <a:srgbClr val="313131"/>
                </a:solidFill>
                <a:highlight>
                  <a:srgbClr val="FFFFFF"/>
                </a:highlight>
                <a:latin typeface="Poppins"/>
                <a:ea typeface="Poppins"/>
                <a:cs typeface="Poppins"/>
                <a:sym typeface="Poppins"/>
              </a:rPr>
              <a:t>Keep It Simple Stupid</a:t>
            </a:r>
            <a:r>
              <a:rPr lang="en" sz="1200">
                <a:solidFill>
                  <a:srgbClr val="313131"/>
                </a:solidFill>
                <a:highlight>
                  <a:srgbClr val="FFFFFF"/>
                </a:highlight>
                <a:latin typeface="Poppins"/>
                <a:ea typeface="Poppins"/>
                <a:cs typeface="Poppins"/>
                <a:sym typeface="Poppins"/>
              </a:rPr>
              <a:t> and avoid unnecessary functions and steps that may introduce unexpected variables.</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Flat is better than nested. </a:t>
            </a:r>
            <a:r>
              <a:rPr lang="en" sz="1200">
                <a:solidFill>
                  <a:srgbClr val="313131"/>
                </a:solidFill>
                <a:highlight>
                  <a:srgbClr val="FFFFFF"/>
                </a:highlight>
                <a:latin typeface="Poppins"/>
                <a:ea typeface="Poppins"/>
                <a:cs typeface="Poppins"/>
                <a:sym typeface="Poppins"/>
              </a:rPr>
              <a:t>Flat structure let you read your code with higher efficiency. You can easily say what is going on with your variable or in which iteration you receive an error if your code is flat.</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Sparse is better than dense.</a:t>
            </a:r>
            <a:r>
              <a:rPr lang="en" sz="1200">
                <a:solidFill>
                  <a:srgbClr val="313131"/>
                </a:solidFill>
                <a:highlight>
                  <a:srgbClr val="FFFFFF"/>
                </a:highlight>
                <a:latin typeface="Poppins"/>
                <a:ea typeface="Poppins"/>
                <a:cs typeface="Poppins"/>
                <a:sym typeface="Poppins"/>
              </a:rPr>
              <a:t> Remember about indentation and keep space between different blocks of code. </a:t>
            </a:r>
            <a:r>
              <a:rPr b="1" lang="en" sz="1200">
                <a:solidFill>
                  <a:srgbClr val="313131"/>
                </a:solidFill>
                <a:highlight>
                  <a:srgbClr val="FFFFFF"/>
                </a:highlight>
                <a:latin typeface="Poppins"/>
                <a:ea typeface="Poppins"/>
                <a:cs typeface="Poppins"/>
                <a:sym typeface="Poppins"/>
              </a:rPr>
              <a:t>NEVER</a:t>
            </a:r>
            <a:r>
              <a:rPr lang="en" sz="1200">
                <a:solidFill>
                  <a:srgbClr val="313131"/>
                </a:solidFill>
                <a:highlight>
                  <a:srgbClr val="FFFFFF"/>
                </a:highlight>
                <a:latin typeface="Poppins"/>
                <a:ea typeface="Poppins"/>
                <a:cs typeface="Poppins"/>
                <a:sym typeface="Poppins"/>
              </a:rPr>
              <a:t> stick too much code on one line.</a:t>
            </a:r>
            <a:endParaRPr sz="1200">
              <a:solidFill>
                <a:srgbClr val="31313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AutoNum type="arabicPeriod"/>
            </a:pPr>
            <a:r>
              <a:rPr b="1" lang="en" sz="1200">
                <a:solidFill>
                  <a:srgbClr val="2DC5FA"/>
                </a:solidFill>
                <a:highlight>
                  <a:srgbClr val="FFFFFF"/>
                </a:highlight>
                <a:latin typeface="Poppins"/>
                <a:ea typeface="Poppins"/>
                <a:cs typeface="Poppins"/>
                <a:sym typeface="Poppins"/>
              </a:rPr>
              <a:t>Readability counts.</a:t>
            </a:r>
            <a:r>
              <a:rPr lang="en" sz="1200">
                <a:solidFill>
                  <a:srgbClr val="313131"/>
                </a:solidFill>
                <a:highlight>
                  <a:srgbClr val="FFFFFF"/>
                </a:highlight>
                <a:latin typeface="Poppins"/>
                <a:ea typeface="Poppins"/>
                <a:cs typeface="Poppins"/>
                <a:sym typeface="Poppins"/>
              </a:rPr>
              <a:t> Respect your reader/viewer/reviewer.</a:t>
            </a:r>
            <a:endParaRPr sz="1200">
              <a:solidFill>
                <a:srgbClr val="313131"/>
              </a:solidFill>
              <a:highlight>
                <a:srgbClr val="FFFFFF"/>
              </a:highlight>
              <a:latin typeface="Poppins"/>
              <a:ea typeface="Poppins"/>
              <a:cs typeface="Poppins"/>
              <a:sym typeface="Poppins"/>
            </a:endParaRPr>
          </a:p>
          <a:p>
            <a:pPr indent="0" lvl="0" marL="0" rtl="0" algn="l">
              <a:lnSpc>
                <a:spcPct val="100000"/>
              </a:lnSpc>
              <a:spcBef>
                <a:spcPts val="3100"/>
              </a:spcBef>
              <a:spcAft>
                <a:spcPts val="0"/>
              </a:spcAft>
              <a:buNone/>
            </a:pPr>
            <a:r>
              <a:t/>
            </a:r>
            <a:endParaRPr b="1" sz="1300">
              <a:solidFill>
                <a:srgbClr val="2DC5FA"/>
              </a:solidFill>
              <a:highlight>
                <a:srgbClr val="FFFFFF"/>
              </a:highlight>
              <a:latin typeface="Poppins"/>
              <a:ea typeface="Poppins"/>
              <a:cs typeface="Poppins"/>
              <a:sym typeface="Poppins"/>
            </a:endParaRPr>
          </a:p>
        </p:txBody>
      </p:sp>
      <p:sp>
        <p:nvSpPr>
          <p:cNvPr id="1136" name="Google Shape;1136;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38" name="Google Shape;1138;p1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44" name="Google Shape;1144;p131"/>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45" name="Google Shape;1145;p131"/>
          <p:cNvSpPr txBox="1"/>
          <p:nvPr/>
        </p:nvSpPr>
        <p:spPr>
          <a:xfrm>
            <a:off x="339500" y="944300"/>
            <a:ext cx="8300100" cy="406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8. </a:t>
            </a:r>
            <a:r>
              <a:rPr b="1" lang="en">
                <a:solidFill>
                  <a:srgbClr val="2DC5FA"/>
                </a:solidFill>
                <a:highlight>
                  <a:srgbClr val="FFFFFF"/>
                </a:highlight>
                <a:latin typeface="Poppins"/>
                <a:ea typeface="Poppins"/>
                <a:cs typeface="Poppins"/>
                <a:sym typeface="Poppins"/>
              </a:rPr>
              <a:t>Special cases aren't special enough to break the rules. </a:t>
            </a:r>
            <a:r>
              <a:rPr lang="en">
                <a:solidFill>
                  <a:srgbClr val="313131"/>
                </a:solidFill>
                <a:highlight>
                  <a:srgbClr val="FFFFFF"/>
                </a:highlight>
                <a:latin typeface="Poppins"/>
                <a:ea typeface="Poppins"/>
                <a:cs typeface="Poppins"/>
                <a:sym typeface="Poppins"/>
              </a:rPr>
              <a:t>Keep in mind, no except is allowed to break your code. From other side, be consistent with general coding rules (keep in mind that someone not really familiar with Python might read your code).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9. </a:t>
            </a:r>
            <a:r>
              <a:rPr b="1" lang="en">
                <a:solidFill>
                  <a:srgbClr val="2DC5FA"/>
                </a:solidFill>
                <a:highlight>
                  <a:srgbClr val="FFFFFF"/>
                </a:highlight>
                <a:latin typeface="Poppins"/>
                <a:ea typeface="Poppins"/>
                <a:cs typeface="Poppins"/>
                <a:sym typeface="Poppins"/>
              </a:rPr>
              <a:t>Although practicality beats purity</a:t>
            </a:r>
            <a:r>
              <a:rPr lang="en">
                <a:solidFill>
                  <a:srgbClr val="313131"/>
                </a:solidFill>
                <a:highlight>
                  <a:srgbClr val="FFFFFF"/>
                </a:highlight>
                <a:latin typeface="Poppins"/>
                <a:ea typeface="Poppins"/>
                <a:cs typeface="Poppins"/>
                <a:sym typeface="Poppins"/>
              </a:rPr>
              <a:t>. Still sometimes exceptions from general rule are fine.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10. </a:t>
            </a:r>
            <a:r>
              <a:rPr b="1" lang="en">
                <a:solidFill>
                  <a:srgbClr val="2DC5FA"/>
                </a:solidFill>
                <a:highlight>
                  <a:srgbClr val="FFFFFF"/>
                </a:highlight>
                <a:latin typeface="Poppins"/>
                <a:ea typeface="Poppins"/>
                <a:cs typeface="Poppins"/>
                <a:sym typeface="Poppins"/>
              </a:rPr>
              <a:t>Errors should never pass silently.</a:t>
            </a:r>
            <a:r>
              <a:rPr lang="en">
                <a:solidFill>
                  <a:srgbClr val="313131"/>
                </a:solidFill>
                <a:highlight>
                  <a:srgbClr val="FFFFFF"/>
                </a:highlight>
                <a:latin typeface="Poppins"/>
                <a:ea typeface="Poppins"/>
                <a:cs typeface="Poppins"/>
                <a:sym typeface="Poppins"/>
              </a:rPr>
              <a:t> Never let errors, which may occur, confuse the reader. This may easily be resolved by printing a string when an error occurs.</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11. </a:t>
            </a:r>
            <a:r>
              <a:rPr b="1" lang="en">
                <a:solidFill>
                  <a:srgbClr val="2DC5FA"/>
                </a:solidFill>
                <a:highlight>
                  <a:srgbClr val="FFFFFF"/>
                </a:highlight>
                <a:latin typeface="Poppins"/>
                <a:ea typeface="Poppins"/>
                <a:cs typeface="Poppins"/>
                <a:sym typeface="Poppins"/>
              </a:rPr>
              <a:t>Unless explicitly silenced. </a:t>
            </a:r>
            <a:r>
              <a:rPr lang="en">
                <a:solidFill>
                  <a:srgbClr val="313131"/>
                </a:solidFill>
                <a:highlight>
                  <a:srgbClr val="FFFFFF"/>
                </a:highlight>
                <a:latin typeface="Poppins"/>
                <a:ea typeface="Poppins"/>
                <a:cs typeface="Poppins"/>
                <a:sym typeface="Poppins"/>
              </a:rPr>
              <a:t>If you now about the error in the code, it should be well processed and not break the code. User should have the best experience - show that you are aware of this error by correct message.</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12. </a:t>
            </a:r>
            <a:r>
              <a:rPr b="1" lang="en">
                <a:solidFill>
                  <a:srgbClr val="2DC5FA"/>
                </a:solidFill>
                <a:highlight>
                  <a:srgbClr val="FFFFFF"/>
                </a:highlight>
                <a:latin typeface="Poppins"/>
                <a:ea typeface="Poppins"/>
                <a:cs typeface="Poppins"/>
                <a:sym typeface="Poppins"/>
              </a:rPr>
              <a:t>In the face of ambiguity, refuse the temptation to guess. </a:t>
            </a:r>
            <a:r>
              <a:rPr lang="en">
                <a:solidFill>
                  <a:srgbClr val="313131"/>
                </a:solidFill>
                <a:highlight>
                  <a:srgbClr val="FFFFFF"/>
                </a:highlight>
                <a:latin typeface="Poppins"/>
                <a:ea typeface="Poppins"/>
                <a:cs typeface="Poppins"/>
                <a:sym typeface="Poppins"/>
              </a:rPr>
              <a:t>Never give a chance to interpret your code differently. If you give a choice to user, it should be guided choice, not random.</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13. </a:t>
            </a:r>
            <a:r>
              <a:rPr b="1" lang="en">
                <a:solidFill>
                  <a:srgbClr val="2DC5FA"/>
                </a:solidFill>
                <a:highlight>
                  <a:srgbClr val="FFFFFF"/>
                </a:highlight>
                <a:latin typeface="Poppins"/>
                <a:ea typeface="Poppins"/>
                <a:cs typeface="Poppins"/>
                <a:sym typeface="Poppins"/>
              </a:rPr>
              <a:t>There should be one -- and preferably only one -- obvious way to do it. </a:t>
            </a:r>
            <a:r>
              <a:rPr lang="en">
                <a:solidFill>
                  <a:srgbClr val="313131"/>
                </a:solidFill>
                <a:highlight>
                  <a:srgbClr val="FFFFFF"/>
                </a:highlight>
                <a:latin typeface="Poppins"/>
                <a:ea typeface="Poppins"/>
                <a:cs typeface="Poppins"/>
                <a:sym typeface="Poppins"/>
              </a:rPr>
              <a:t>Eliminate confusion. If you expect DD-MM-YYYY format of date as input, do not allow any other input formats.</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14. </a:t>
            </a:r>
            <a:r>
              <a:rPr b="1" lang="en">
                <a:solidFill>
                  <a:srgbClr val="2DC5FA"/>
                </a:solidFill>
                <a:highlight>
                  <a:srgbClr val="FFFFFF"/>
                </a:highlight>
                <a:latin typeface="Poppins"/>
                <a:ea typeface="Poppins"/>
                <a:cs typeface="Poppins"/>
                <a:sym typeface="Poppins"/>
              </a:rPr>
              <a:t>Now is better than never. </a:t>
            </a:r>
            <a:r>
              <a:rPr lang="en">
                <a:solidFill>
                  <a:srgbClr val="313131"/>
                </a:solidFill>
                <a:highlight>
                  <a:srgbClr val="FFFFFF"/>
                </a:highlight>
                <a:latin typeface="Poppins"/>
                <a:ea typeface="Poppins"/>
                <a:cs typeface="Poppins"/>
                <a:sym typeface="Poppins"/>
              </a:rPr>
              <a:t>Even if better late than never, it is clearly better now than later. Do today what others won’t do. Do tomorrow what others can’t do.</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t/>
            </a:r>
            <a:endParaRPr>
              <a:solidFill>
                <a:srgbClr val="313131"/>
              </a:solidFill>
              <a:highlight>
                <a:srgbClr val="FFFFFF"/>
              </a:highlight>
              <a:latin typeface="Poppins"/>
              <a:ea typeface="Poppins"/>
              <a:cs typeface="Poppins"/>
              <a:sym typeface="Poppins"/>
            </a:endParaRPr>
          </a:p>
        </p:txBody>
      </p:sp>
      <p:sp>
        <p:nvSpPr>
          <p:cNvPr id="1146" name="Google Shape;1146;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48" name="Google Shape;1148;p1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 zen</a:t>
            </a:r>
            <a:endParaRPr sz="1100">
              <a:solidFill>
                <a:srgbClr val="0097A7"/>
              </a:solidFill>
              <a:latin typeface="Poppins Medium"/>
              <a:ea typeface="Poppins Medium"/>
              <a:cs typeface="Poppins Medium"/>
              <a:sym typeface="Poppins Medium"/>
            </a:endParaRPr>
          </a:p>
        </p:txBody>
      </p:sp>
      <p:sp>
        <p:nvSpPr>
          <p:cNvPr id="1154" name="Google Shape;1154;p132"/>
          <p:cNvSpPr txBox="1"/>
          <p:nvPr/>
        </p:nvSpPr>
        <p:spPr>
          <a:xfrm>
            <a:off x="462100" y="783575"/>
            <a:ext cx="7916100" cy="369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800"/>
              </a:spcAft>
              <a:buNone/>
            </a:pPr>
            <a:r>
              <a:t/>
            </a:r>
            <a:endParaRPr sz="1200">
              <a:solidFill>
                <a:srgbClr val="313131"/>
              </a:solidFill>
              <a:highlight>
                <a:srgbClr val="FFFFFF"/>
              </a:highlight>
              <a:latin typeface="Courier New"/>
              <a:ea typeface="Courier New"/>
              <a:cs typeface="Courier New"/>
              <a:sym typeface="Courier New"/>
            </a:endParaRPr>
          </a:p>
        </p:txBody>
      </p:sp>
      <p:sp>
        <p:nvSpPr>
          <p:cNvPr id="1155" name="Google Shape;1155;p132"/>
          <p:cNvSpPr txBox="1"/>
          <p:nvPr/>
        </p:nvSpPr>
        <p:spPr>
          <a:xfrm>
            <a:off x="339500" y="944300"/>
            <a:ext cx="83001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15. </a:t>
            </a:r>
            <a:r>
              <a:rPr b="1" lang="en">
                <a:solidFill>
                  <a:srgbClr val="2DC5FA"/>
                </a:solidFill>
                <a:highlight>
                  <a:srgbClr val="FFFFFF"/>
                </a:highlight>
                <a:latin typeface="Poppins"/>
                <a:ea typeface="Poppins"/>
                <a:cs typeface="Poppins"/>
                <a:sym typeface="Poppins"/>
              </a:rPr>
              <a:t>Although never is often better than right now.</a:t>
            </a:r>
            <a:r>
              <a:rPr lang="en">
                <a:solidFill>
                  <a:srgbClr val="313131"/>
                </a:solidFill>
                <a:highlight>
                  <a:srgbClr val="FFFFFF"/>
                </a:highlight>
                <a:latin typeface="Poppins"/>
                <a:ea typeface="Poppins"/>
                <a:cs typeface="Poppins"/>
                <a:sym typeface="Poppins"/>
              </a:rPr>
              <a:t> When a solution comes to your mind, it is better not to implement right away. Take your idea down, do something else, and come back to reflect on your idea. Because it is easy for people to be blinded by the task at hand. You need to change your perspective and think from other angles. Implement your solution only if you trust it is the right one. Don't rush to do a quick hack.</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16. </a:t>
            </a:r>
            <a:r>
              <a:rPr b="1" lang="en">
                <a:solidFill>
                  <a:srgbClr val="2DC5FA"/>
                </a:solidFill>
                <a:highlight>
                  <a:srgbClr val="FFFFFF"/>
                </a:highlight>
                <a:latin typeface="Poppins"/>
                <a:ea typeface="Poppins"/>
                <a:cs typeface="Poppins"/>
                <a:sym typeface="Poppins"/>
              </a:rPr>
              <a:t>If the implementation is hard to explain, it's a bad idea</a:t>
            </a:r>
            <a:r>
              <a:rPr lang="en">
                <a:solidFill>
                  <a:srgbClr val="313131"/>
                </a:solidFill>
                <a:highlight>
                  <a:srgbClr val="FFFFFF"/>
                </a:highlight>
                <a:latin typeface="Poppins"/>
                <a:ea typeface="Poppins"/>
                <a:cs typeface="Poppins"/>
                <a:sym typeface="Poppins"/>
              </a:rPr>
              <a:t>. Think twice before actually running the code. Can't explain the solution to your grandmother? Okay, not grandma, but your group mate - skip the solution. Or at least try to restructure it. Remember rules 3 and 4.</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17. </a:t>
            </a:r>
            <a:r>
              <a:rPr b="1" lang="en">
                <a:solidFill>
                  <a:srgbClr val="2DC5FA"/>
                </a:solidFill>
                <a:highlight>
                  <a:srgbClr val="FFFFFF"/>
                </a:highlight>
                <a:latin typeface="Poppins"/>
                <a:ea typeface="Poppins"/>
                <a:cs typeface="Poppins"/>
                <a:sym typeface="Poppins"/>
              </a:rPr>
              <a:t>If the implementation is easy to explain, it may be a good idea.</a:t>
            </a:r>
            <a:r>
              <a:rPr lang="en">
                <a:solidFill>
                  <a:srgbClr val="313131"/>
                </a:solidFill>
                <a:highlight>
                  <a:srgbClr val="FFFFFF"/>
                </a:highlight>
                <a:latin typeface="Poppins"/>
                <a:ea typeface="Poppins"/>
                <a:cs typeface="Poppins"/>
                <a:sym typeface="Poppins"/>
              </a:rPr>
              <a:t> But anyway, some ideas are just bad, regardless of whether they are easy to implement or not.</a:t>
            </a:r>
            <a:endParaRPr>
              <a:solidFill>
                <a:srgbClr val="313131"/>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a:solidFill>
                  <a:srgbClr val="313131"/>
                </a:solidFill>
                <a:highlight>
                  <a:srgbClr val="FFFFFF"/>
                </a:highlight>
                <a:latin typeface="Poppins"/>
                <a:ea typeface="Poppins"/>
                <a:cs typeface="Poppins"/>
                <a:sym typeface="Poppins"/>
              </a:rPr>
              <a:t>18. </a:t>
            </a:r>
            <a:r>
              <a:rPr b="1" lang="en">
                <a:solidFill>
                  <a:srgbClr val="2DC5FA"/>
                </a:solidFill>
                <a:highlight>
                  <a:srgbClr val="FFFFFF"/>
                </a:highlight>
                <a:latin typeface="Poppins"/>
                <a:ea typeface="Poppins"/>
                <a:cs typeface="Poppins"/>
                <a:sym typeface="Poppins"/>
              </a:rPr>
              <a:t>Namespaces are one honking great idea.</a:t>
            </a:r>
            <a:r>
              <a:rPr lang="en">
                <a:solidFill>
                  <a:srgbClr val="313131"/>
                </a:solidFill>
                <a:highlight>
                  <a:srgbClr val="FFFFFF"/>
                </a:highlight>
                <a:latin typeface="Poppins"/>
                <a:ea typeface="Poppins"/>
                <a:cs typeface="Poppins"/>
                <a:sym typeface="Poppins"/>
              </a:rPr>
              <a:t> Classes are awesome. Once clearly defined, with all the rules and methods they become understandable for any user.</a:t>
            </a:r>
            <a:endParaRPr>
              <a:solidFill>
                <a:srgbClr val="313131"/>
              </a:solidFill>
              <a:highlight>
                <a:srgbClr val="FFFFFF"/>
              </a:highlight>
              <a:latin typeface="Poppins"/>
              <a:ea typeface="Poppins"/>
              <a:cs typeface="Poppins"/>
              <a:sym typeface="Poppins"/>
            </a:endParaRPr>
          </a:p>
        </p:txBody>
      </p:sp>
      <p:sp>
        <p:nvSpPr>
          <p:cNvPr id="1156" name="Google Shape;1156;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58" name="Google Shape;1158;p1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SzPts val="1100"/>
              <a:buFont typeface="Arial"/>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134" name="Google Shape;134;p2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35" name="Google Shape;135;p25"/>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36" name="Google Shape;136;p25"/>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9" name="Google Shape;139;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3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Pasta theory :)</a:t>
            </a:r>
            <a:endParaRPr sz="1100">
              <a:solidFill>
                <a:srgbClr val="408080"/>
              </a:solidFill>
              <a:latin typeface="Poppins Medium"/>
              <a:ea typeface="Poppins Medium"/>
              <a:cs typeface="Poppins Medium"/>
              <a:sym typeface="Poppins Medium"/>
            </a:endParaRPr>
          </a:p>
        </p:txBody>
      </p:sp>
      <p:sp>
        <p:nvSpPr>
          <p:cNvPr id="1164" name="Google Shape;1164;p13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65" name="Google Shape;1165;p133"/>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166" name="Google Shape;1166;p133"/>
          <p:cNvSpPr txBox="1"/>
          <p:nvPr/>
        </p:nvSpPr>
        <p:spPr>
          <a:xfrm>
            <a:off x="411875" y="832350"/>
            <a:ext cx="547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Spaghetti code</a:t>
            </a:r>
            <a:r>
              <a:rPr lang="en" sz="1350">
                <a:solidFill>
                  <a:srgbClr val="3D3D4E"/>
                </a:solidFill>
                <a:highlight>
                  <a:srgbClr val="FFFFFF"/>
                </a:highlight>
                <a:latin typeface="Georgia"/>
                <a:ea typeface="Georgia"/>
                <a:cs typeface="Georgia"/>
                <a:sym typeface="Georgia"/>
              </a:rPr>
              <a:t> is a phrase used for unstructured and difficult-to-maintain source code. Like a spaghetti, the flow of code is tangled and it’s hard to figure out the relation between different pieces of code.</a:t>
            </a:r>
            <a:endParaRPr/>
          </a:p>
        </p:txBody>
      </p:sp>
      <p:sp>
        <p:nvSpPr>
          <p:cNvPr id="1167" name="Google Shape;1167;p133"/>
          <p:cNvSpPr txBox="1"/>
          <p:nvPr/>
        </p:nvSpPr>
        <p:spPr>
          <a:xfrm>
            <a:off x="2762650" y="1848150"/>
            <a:ext cx="5595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Lasagna code</a:t>
            </a:r>
            <a:r>
              <a:rPr lang="en" sz="1350">
                <a:solidFill>
                  <a:srgbClr val="3D3D4E"/>
                </a:solidFill>
                <a:highlight>
                  <a:srgbClr val="FFFFFF"/>
                </a:highlight>
                <a:latin typeface="Georgia"/>
                <a:ea typeface="Georgia"/>
                <a:cs typeface="Georgia"/>
                <a:sym typeface="Georgia"/>
              </a:rPr>
              <a:t> is used to describe code that is structured, understandable, and layered. Lasagna code, although structured, is monolithic and difficult to modify. The layers are so complicated and intertwined that making a change in one layer may necessitate changes in all other layers.</a:t>
            </a:r>
            <a:endParaRPr/>
          </a:p>
        </p:txBody>
      </p:sp>
      <p:sp>
        <p:nvSpPr>
          <p:cNvPr id="1168" name="Google Shape;1168;p133"/>
          <p:cNvSpPr txBox="1"/>
          <p:nvPr/>
        </p:nvSpPr>
        <p:spPr>
          <a:xfrm>
            <a:off x="552500" y="3343100"/>
            <a:ext cx="5083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DC5FA"/>
                </a:solidFill>
                <a:highlight>
                  <a:srgbClr val="FFFFFF"/>
                </a:highlight>
                <a:latin typeface="Georgia"/>
                <a:ea typeface="Georgia"/>
                <a:cs typeface="Georgia"/>
                <a:sym typeface="Georgia"/>
              </a:rPr>
              <a:t>Ravioli code</a:t>
            </a:r>
            <a:r>
              <a:rPr lang="en" sz="1350">
                <a:solidFill>
                  <a:srgbClr val="3D3D4E"/>
                </a:solidFill>
                <a:highlight>
                  <a:srgbClr val="FFFFFF"/>
                </a:highlight>
                <a:latin typeface="Georgia"/>
                <a:ea typeface="Georgia"/>
                <a:cs typeface="Georgia"/>
                <a:sym typeface="Georgia"/>
              </a:rPr>
              <a:t> is the ideal structure for your software. It is specific to object-oriented programming and refers to code that are comprises of well-structured classes that are easy to understand in isolation.</a:t>
            </a:r>
            <a:endParaRPr/>
          </a:p>
        </p:txBody>
      </p:sp>
      <p:sp>
        <p:nvSpPr>
          <p:cNvPr id="1169" name="Google Shape;1169;p1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70" name="Google Shape;1170;p1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Closed-loop feedback control system</a:t>
            </a:r>
            <a:endParaRPr sz="2300">
              <a:solidFill>
                <a:srgbClr val="40808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76" name="Google Shape;1176;p13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1177" name="Google Shape;1177;p134"/>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1178" name="Google Shape;1178;p134"/>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1179" name="Google Shape;1179;p1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80" name="Google Shape;1180;p1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3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Debugging</a:t>
            </a:r>
            <a:endParaRPr sz="1100">
              <a:solidFill>
                <a:srgbClr val="408080"/>
              </a:solidFill>
              <a:latin typeface="Poppins Medium"/>
              <a:ea typeface="Poppins Medium"/>
              <a:cs typeface="Poppins Medium"/>
              <a:sym typeface="Poppins Medium"/>
            </a:endParaRPr>
          </a:p>
        </p:txBody>
      </p:sp>
      <p:sp>
        <p:nvSpPr>
          <p:cNvPr id="1186" name="Google Shape;1186;p13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1187" name="Google Shape;1187;p135"/>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188" name="Google Shape;1188;p135"/>
          <p:cNvSpPr txBox="1"/>
          <p:nvPr/>
        </p:nvSpPr>
        <p:spPr>
          <a:xfrm>
            <a:off x="589125" y="1183550"/>
            <a:ext cx="7216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13131"/>
                </a:solidFill>
                <a:highlight>
                  <a:srgbClr val="FFFFFF"/>
                </a:highlight>
                <a:latin typeface="Poppins"/>
                <a:ea typeface="Poppins"/>
                <a:cs typeface="Poppins"/>
                <a:sym typeface="Poppins"/>
              </a:rPr>
              <a:t>Debugging is the process of finding and resolving defects or problems within a computer program that prevent correct operation of computer software or a system</a:t>
            </a:r>
            <a:endParaRPr sz="2100">
              <a:latin typeface="Poppins"/>
              <a:ea typeface="Poppins"/>
              <a:cs typeface="Poppins"/>
              <a:sym typeface="Poppins"/>
            </a:endParaRPr>
          </a:p>
        </p:txBody>
      </p:sp>
      <p:sp>
        <p:nvSpPr>
          <p:cNvPr id="1189" name="Google Shape;1189;p1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90" name="Google Shape;1190;p1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3743775" y="622475"/>
            <a:ext cx="4815000" cy="205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0097A7"/>
                </a:solidFill>
                <a:latin typeface="Poppins"/>
                <a:ea typeface="Poppins"/>
                <a:cs typeface="Poppins"/>
                <a:sym typeface="Poppins"/>
              </a:rPr>
              <a:t>NO:</a:t>
            </a:r>
            <a:endParaRPr b="1" sz="2400">
              <a:solidFill>
                <a:srgbClr val="0097A7"/>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Skip two (2) or more classes without proper warning/justification</a:t>
            </a:r>
            <a:endParaRPr sz="1200">
              <a:solidFill>
                <a:schemeClr val="dk1"/>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Lateness in more than 20% of classes (over 10 mins after the class start is considered to be late).</a:t>
            </a:r>
            <a:endParaRPr sz="1200">
              <a:solidFill>
                <a:schemeClr val="dk1"/>
              </a:solidFill>
              <a:latin typeface="Poppins"/>
              <a:ea typeface="Poppins"/>
              <a:cs typeface="Poppins"/>
              <a:sym typeface="Poppins"/>
            </a:endParaRPr>
          </a:p>
          <a:p>
            <a:pPr indent="0" lvl="0" marL="0" rtl="0" algn="l">
              <a:lnSpc>
                <a:spcPct val="100000"/>
              </a:lnSpc>
              <a:spcBef>
                <a:spcPts val="400"/>
              </a:spcBef>
              <a:spcAft>
                <a:spcPts val="0"/>
              </a:spcAft>
              <a:buNone/>
            </a:pPr>
            <a:r>
              <a:rPr lang="en" sz="1200">
                <a:solidFill>
                  <a:schemeClr val="dk1"/>
                </a:solidFill>
                <a:latin typeface="Poppins"/>
                <a:ea typeface="Poppins"/>
                <a:cs typeface="Poppins"/>
                <a:sym typeface="Poppins"/>
              </a:rPr>
              <a:t>genAI instead of thinking</a:t>
            </a:r>
            <a:endParaRPr sz="1200">
              <a:solidFill>
                <a:schemeClr val="dk1"/>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2DC5FA"/>
              </a:solidFill>
              <a:latin typeface="Poppins"/>
              <a:ea typeface="Poppins"/>
              <a:cs typeface="Poppins"/>
              <a:sym typeface="Poppins"/>
            </a:endParaRPr>
          </a:p>
        </p:txBody>
      </p:sp>
      <p:pic>
        <p:nvPicPr>
          <p:cNvPr id="145" name="Google Shape;145;p26"/>
          <p:cNvPicPr preferRelativeResize="0"/>
          <p:nvPr/>
        </p:nvPicPr>
        <p:blipFill>
          <a:blip r:embed="rId3">
            <a:alphaModFix/>
          </a:blip>
          <a:stretch>
            <a:fillRect/>
          </a:stretch>
        </p:blipFill>
        <p:spPr>
          <a:xfrm>
            <a:off x="730200" y="1563138"/>
            <a:ext cx="2571750" cy="1781175"/>
          </a:xfrm>
          <a:prstGeom prst="rect">
            <a:avLst/>
          </a:prstGeom>
          <a:noFill/>
          <a:ln>
            <a:noFill/>
          </a:ln>
        </p:spPr>
      </p:pic>
      <p:sp>
        <p:nvSpPr>
          <p:cNvPr id="146" name="Google Shape;146;p26"/>
          <p:cNvSpPr txBox="1"/>
          <p:nvPr/>
        </p:nvSpPr>
        <p:spPr>
          <a:xfrm>
            <a:off x="3794000" y="2571750"/>
            <a:ext cx="41868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rgbClr val="0097A7"/>
                </a:solidFill>
                <a:latin typeface="Poppins"/>
                <a:ea typeface="Poppins"/>
                <a:cs typeface="Poppins"/>
                <a:sym typeface="Poppins"/>
              </a:rPr>
              <a:t>YES:</a:t>
            </a:r>
            <a:endParaRPr b="1" sz="1200">
              <a:solidFill>
                <a:srgbClr val="0097A7"/>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10</a:t>
            </a:r>
            <a:r>
              <a:rPr lang="en" sz="1200">
                <a:solidFill>
                  <a:srgbClr val="3C3C3C"/>
                </a:solidFill>
                <a:latin typeface="Poppins"/>
                <a:ea typeface="Poppins"/>
                <a:cs typeface="Poppins"/>
                <a:sym typeface="Poppins"/>
              </a:rPr>
              <a:t>0% of tasks should be done</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100% of tasks should be done with accepted level of quality</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Curiosity and questions </a:t>
            </a:r>
            <a:endParaRPr sz="1200">
              <a:solidFill>
                <a:srgbClr val="3C3C3C"/>
              </a:solidFill>
              <a:latin typeface="Poppins"/>
              <a:ea typeface="Poppins"/>
              <a:cs typeface="Poppins"/>
              <a:sym typeface="Poppins"/>
            </a:endParaRPr>
          </a:p>
          <a:p>
            <a:pPr indent="0" lvl="0" marL="0" marR="0" rtl="0" algn="l">
              <a:lnSpc>
                <a:spcPct val="100000"/>
              </a:lnSpc>
              <a:spcBef>
                <a:spcPts val="400"/>
              </a:spcBef>
              <a:spcAft>
                <a:spcPts val="0"/>
              </a:spcAft>
              <a:buNone/>
            </a:pPr>
            <a:r>
              <a:rPr lang="en" sz="1200">
                <a:solidFill>
                  <a:srgbClr val="3C3C3C"/>
                </a:solidFill>
                <a:latin typeface="Poppins"/>
                <a:ea typeface="Poppins"/>
                <a:cs typeface="Poppins"/>
                <a:sym typeface="Poppins"/>
              </a:rPr>
              <a:t>Feedback and Communications</a:t>
            </a:r>
            <a:endParaRPr sz="1200">
              <a:solidFill>
                <a:srgbClr val="3C3C3C"/>
              </a:solidFill>
              <a:latin typeface="Poppins"/>
              <a:ea typeface="Poppins"/>
              <a:cs typeface="Poppins"/>
              <a:sym typeface="Poppins"/>
            </a:endParaRPr>
          </a:p>
          <a:p>
            <a:pPr indent="0" lvl="0" marL="0" rtl="0" algn="l">
              <a:lnSpc>
                <a:spcPct val="100000"/>
              </a:lnSpc>
              <a:spcBef>
                <a:spcPts val="400"/>
              </a:spcBef>
              <a:spcAft>
                <a:spcPts val="0"/>
              </a:spcAft>
              <a:buNone/>
            </a:pPr>
            <a:r>
              <a:t/>
            </a:r>
            <a:endParaRPr sz="1200">
              <a:solidFill>
                <a:srgbClr val="3C3C3C"/>
              </a:solidFill>
              <a:latin typeface="Poppins"/>
              <a:ea typeface="Poppins"/>
              <a:cs typeface="Poppins"/>
              <a:sym typeface="Poppins"/>
            </a:endParaRPr>
          </a:p>
          <a:p>
            <a:pPr indent="0" lvl="0" marL="0" rtl="0" algn="l">
              <a:lnSpc>
                <a:spcPct val="100000"/>
              </a:lnSpc>
              <a:spcBef>
                <a:spcPts val="400"/>
              </a:spcBef>
              <a:spcAft>
                <a:spcPts val="400"/>
              </a:spcAft>
              <a:buNone/>
            </a:pPr>
            <a:r>
              <a:rPr lang="en" sz="1200">
                <a:solidFill>
                  <a:srgbClr val="3C3C3C"/>
                </a:solidFill>
                <a:latin typeface="Poppins"/>
                <a:ea typeface="Poppins"/>
                <a:cs typeface="Poppins"/>
                <a:sym typeface="Poppins"/>
              </a:rPr>
              <a:t> </a:t>
            </a:r>
            <a:endParaRPr sz="1200">
              <a:solidFill>
                <a:srgbClr val="3C3C3C"/>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nvSpPr>
        <p:spPr>
          <a:xfrm>
            <a:off x="851375" y="798500"/>
            <a:ext cx="7025400" cy="322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1500">
                <a:solidFill>
                  <a:srgbClr val="3C3C3C"/>
                </a:solidFill>
                <a:latin typeface="Poppins"/>
                <a:ea typeface="Poppins"/>
                <a:cs typeface="Poppins"/>
                <a:sym typeface="Poppins"/>
              </a:rPr>
              <a:t>Continuous assessment – 60 %</a:t>
            </a:r>
            <a:endParaRPr b="1" sz="15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Asynchronous learning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Synchronous learning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Hands-on practice</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Live coding sessions</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Collaborative group projects</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Individual project</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b="1" lang="en">
                <a:solidFill>
                  <a:srgbClr val="3C3C3C"/>
                </a:solidFill>
                <a:latin typeface="Poppins"/>
                <a:ea typeface="Poppins"/>
                <a:cs typeface="Poppins"/>
                <a:sym typeface="Poppins"/>
              </a:rPr>
              <a:t>Final exam – 40 %</a:t>
            </a:r>
            <a:endParaRPr b="1">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Multiple-choice and short-answer questions to assess conceptual understanding.</a:t>
            </a:r>
            <a:endParaRPr sz="1200">
              <a:solidFill>
                <a:srgbClr val="3C3C3C"/>
              </a:solidFill>
              <a:latin typeface="Poppins"/>
              <a:ea typeface="Poppins"/>
              <a:cs typeface="Poppins"/>
              <a:sym typeface="Poppins"/>
            </a:endParaRPr>
          </a:p>
          <a:p>
            <a:pPr indent="0" lvl="0" marL="457200" rtl="0" algn="l">
              <a:spcBef>
                <a:spcPts val="400"/>
              </a:spcBef>
              <a:spcAft>
                <a:spcPts val="0"/>
              </a:spcAft>
              <a:buClr>
                <a:schemeClr val="dk1"/>
              </a:buClr>
              <a:buSzPts val="1100"/>
              <a:buFont typeface="Arial"/>
              <a:buNone/>
            </a:pPr>
            <a:r>
              <a:rPr lang="en" sz="1200">
                <a:solidFill>
                  <a:srgbClr val="3C3C3C"/>
                </a:solidFill>
                <a:latin typeface="Poppins"/>
                <a:ea typeface="Poppins"/>
                <a:cs typeface="Poppins"/>
                <a:sym typeface="Poppins"/>
              </a:rPr>
              <a:t>Practical data science project</a:t>
            </a:r>
            <a:endParaRPr b="1" sz="2400">
              <a:solidFill>
                <a:srgbClr val="0097A7"/>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0097A7"/>
              </a:solidFill>
              <a:latin typeface="Poppins"/>
              <a:ea typeface="Poppins"/>
              <a:cs typeface="Poppins"/>
              <a:sym typeface="Poppins"/>
            </a:endParaRPr>
          </a:p>
        </p:txBody>
      </p:sp>
      <p:sp>
        <p:nvSpPr>
          <p:cNvPr id="152" name="Google Shape;152;p27"/>
          <p:cNvSpPr txBox="1"/>
          <p:nvPr/>
        </p:nvSpPr>
        <p:spPr>
          <a:xfrm>
            <a:off x="679100" y="244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b="1" lang="en" sz="2400">
                <a:solidFill>
                  <a:srgbClr val="0097A7"/>
                </a:solidFill>
                <a:latin typeface="Poppins"/>
                <a:ea typeface="Poppins"/>
                <a:cs typeface="Poppins"/>
                <a:sym typeface="Poppins"/>
              </a:rPr>
              <a:t>To consider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558000" y="681675"/>
            <a:ext cx="4815000" cy="231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0097A7"/>
                </a:solidFill>
                <a:latin typeface="Poppins"/>
                <a:ea typeface="Poppins"/>
                <a:cs typeface="Poppins"/>
                <a:sym typeface="Poppins"/>
              </a:rPr>
              <a:t>How to work on Tasks</a:t>
            </a:r>
            <a:r>
              <a:rPr b="1" lang="en" sz="2400">
                <a:solidFill>
                  <a:srgbClr val="0097A7"/>
                </a:solidFill>
                <a:latin typeface="Poppins"/>
                <a:ea typeface="Poppins"/>
                <a:cs typeface="Poppins"/>
                <a:sym typeface="Poppins"/>
              </a:rPr>
              <a:t>:</a:t>
            </a:r>
            <a:endParaRPr b="1" sz="2400">
              <a:solidFill>
                <a:srgbClr val="0097A7"/>
              </a:solidFill>
              <a:latin typeface="Poppins"/>
              <a:ea typeface="Poppins"/>
              <a:cs typeface="Poppins"/>
              <a:sym typeface="Poppins"/>
            </a:endParaRPr>
          </a:p>
          <a:p>
            <a:pPr indent="-304800" lvl="0" marL="457200" rtl="0" algn="l">
              <a:lnSpc>
                <a:spcPct val="100000"/>
              </a:lnSpc>
              <a:spcBef>
                <a:spcPts val="40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Try to solve the problem by split on granular tasks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Check slides and other materials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Think</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Check Google</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Discuss with your groupmates</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Try again</a:t>
            </a:r>
            <a:endParaRPr sz="1200">
              <a:solidFill>
                <a:schemeClr val="dk1"/>
              </a:solidFill>
              <a:latin typeface="Poppins"/>
              <a:ea typeface="Poppins"/>
              <a:cs typeface="Poppins"/>
              <a:sym typeface="Poppins"/>
            </a:endParaRPr>
          </a:p>
          <a:p>
            <a:pPr indent="-304800" lvl="0" marL="457200" rtl="0" algn="l">
              <a:lnSpc>
                <a:spcPct val="1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Ask me</a:t>
            </a:r>
            <a:endParaRPr sz="1200">
              <a:solidFill>
                <a:schemeClr val="dk1"/>
              </a:solidFill>
              <a:latin typeface="Poppins"/>
              <a:ea typeface="Poppins"/>
              <a:cs typeface="Poppins"/>
              <a:sym typeface="Poppins"/>
            </a:endParaRPr>
          </a:p>
          <a:p>
            <a:pPr indent="0" lvl="0" marL="457200" marR="0" rtl="0" algn="l">
              <a:lnSpc>
                <a:spcPct val="100000"/>
              </a:lnSpc>
              <a:spcBef>
                <a:spcPts val="400"/>
              </a:spcBef>
              <a:spcAft>
                <a:spcPts val="400"/>
              </a:spcAft>
              <a:buNone/>
            </a:pPr>
            <a:r>
              <a:t/>
            </a:r>
            <a:endParaRPr b="1" sz="2400">
              <a:solidFill>
                <a:srgbClr val="2DC5FA"/>
              </a:solidFill>
              <a:latin typeface="Poppins"/>
              <a:ea typeface="Poppins"/>
              <a:cs typeface="Poppins"/>
              <a:sym typeface="Poppins"/>
            </a:endParaRPr>
          </a:p>
        </p:txBody>
      </p:sp>
      <p:pic>
        <p:nvPicPr>
          <p:cNvPr id="158" name="Google Shape;158;p28"/>
          <p:cNvPicPr preferRelativeResize="0"/>
          <p:nvPr/>
        </p:nvPicPr>
        <p:blipFill>
          <a:blip r:embed="rId3">
            <a:alphaModFix/>
          </a:blip>
          <a:stretch>
            <a:fillRect/>
          </a:stretch>
        </p:blipFill>
        <p:spPr>
          <a:xfrm>
            <a:off x="4982925" y="1267500"/>
            <a:ext cx="3466200" cy="2291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Minimal technical stack</a:t>
            </a:r>
            <a:endParaRPr b="1" sz="2300">
              <a:solidFill>
                <a:srgbClr val="0097A7"/>
              </a:solidFill>
              <a:latin typeface="Poppins"/>
              <a:ea typeface="Poppins"/>
              <a:cs typeface="Poppins"/>
              <a:sym typeface="Poppins"/>
            </a:endParaRPr>
          </a:p>
        </p:txBody>
      </p:sp>
      <p:pic>
        <p:nvPicPr>
          <p:cNvPr id="164" name="Google Shape;164;p29"/>
          <p:cNvPicPr preferRelativeResize="0"/>
          <p:nvPr/>
        </p:nvPicPr>
        <p:blipFill>
          <a:blip r:embed="rId3">
            <a:alphaModFix/>
          </a:blip>
          <a:stretch>
            <a:fillRect/>
          </a:stretch>
        </p:blipFill>
        <p:spPr>
          <a:xfrm>
            <a:off x="684875" y="1463825"/>
            <a:ext cx="1898200" cy="560725"/>
          </a:xfrm>
          <a:prstGeom prst="rect">
            <a:avLst/>
          </a:prstGeom>
          <a:noFill/>
          <a:ln>
            <a:noFill/>
          </a:ln>
        </p:spPr>
      </p:pic>
      <p:pic>
        <p:nvPicPr>
          <p:cNvPr id="165" name="Google Shape;165;p29"/>
          <p:cNvPicPr preferRelativeResize="0"/>
          <p:nvPr/>
        </p:nvPicPr>
        <p:blipFill>
          <a:blip r:embed="rId4">
            <a:alphaModFix/>
          </a:blip>
          <a:stretch>
            <a:fillRect/>
          </a:stretch>
        </p:blipFill>
        <p:spPr>
          <a:xfrm>
            <a:off x="990775" y="1995200"/>
            <a:ext cx="1472027" cy="1153102"/>
          </a:xfrm>
          <a:prstGeom prst="rect">
            <a:avLst/>
          </a:prstGeom>
          <a:noFill/>
          <a:ln>
            <a:noFill/>
          </a:ln>
        </p:spPr>
      </p:pic>
      <p:pic>
        <p:nvPicPr>
          <p:cNvPr id="166" name="Google Shape;166;p29"/>
          <p:cNvPicPr preferRelativeResize="0"/>
          <p:nvPr/>
        </p:nvPicPr>
        <p:blipFill>
          <a:blip r:embed="rId5">
            <a:alphaModFix/>
          </a:blip>
          <a:stretch>
            <a:fillRect/>
          </a:stretch>
        </p:blipFill>
        <p:spPr>
          <a:xfrm>
            <a:off x="1285829" y="3148300"/>
            <a:ext cx="881925" cy="1026075"/>
          </a:xfrm>
          <a:prstGeom prst="rect">
            <a:avLst/>
          </a:prstGeom>
          <a:noFill/>
          <a:ln>
            <a:noFill/>
          </a:ln>
        </p:spPr>
      </p:pic>
      <p:pic>
        <p:nvPicPr>
          <p:cNvPr id="167" name="Google Shape;167;p29"/>
          <p:cNvPicPr preferRelativeResize="0"/>
          <p:nvPr/>
        </p:nvPicPr>
        <p:blipFill>
          <a:blip r:embed="rId6">
            <a:alphaModFix/>
          </a:blip>
          <a:stretch>
            <a:fillRect/>
          </a:stretch>
        </p:blipFill>
        <p:spPr>
          <a:xfrm>
            <a:off x="3064025" y="1333199"/>
            <a:ext cx="1561924" cy="632725"/>
          </a:xfrm>
          <a:prstGeom prst="rect">
            <a:avLst/>
          </a:prstGeom>
          <a:noFill/>
          <a:ln>
            <a:noFill/>
          </a:ln>
        </p:spPr>
      </p:pic>
      <p:pic>
        <p:nvPicPr>
          <p:cNvPr id="168" name="Google Shape;168;p29"/>
          <p:cNvPicPr preferRelativeResize="0"/>
          <p:nvPr/>
        </p:nvPicPr>
        <p:blipFill>
          <a:blip r:embed="rId7">
            <a:alphaModFix/>
          </a:blip>
          <a:stretch>
            <a:fillRect/>
          </a:stretch>
        </p:blipFill>
        <p:spPr>
          <a:xfrm>
            <a:off x="3143350" y="2082899"/>
            <a:ext cx="1173417" cy="632725"/>
          </a:xfrm>
          <a:prstGeom prst="rect">
            <a:avLst/>
          </a:prstGeom>
          <a:noFill/>
          <a:ln>
            <a:noFill/>
          </a:ln>
        </p:spPr>
      </p:pic>
      <p:pic>
        <p:nvPicPr>
          <p:cNvPr id="169" name="Google Shape;169;p29"/>
          <p:cNvPicPr preferRelativeResize="0"/>
          <p:nvPr/>
        </p:nvPicPr>
        <p:blipFill>
          <a:blip r:embed="rId8">
            <a:alphaModFix/>
          </a:blip>
          <a:stretch>
            <a:fillRect/>
          </a:stretch>
        </p:blipFill>
        <p:spPr>
          <a:xfrm>
            <a:off x="2717900" y="2909850"/>
            <a:ext cx="2024336" cy="560725"/>
          </a:xfrm>
          <a:prstGeom prst="rect">
            <a:avLst/>
          </a:prstGeom>
          <a:noFill/>
          <a:ln>
            <a:noFill/>
          </a:ln>
        </p:spPr>
      </p:pic>
      <p:pic>
        <p:nvPicPr>
          <p:cNvPr id="170" name="Google Shape;170;p29"/>
          <p:cNvPicPr preferRelativeResize="0"/>
          <p:nvPr/>
        </p:nvPicPr>
        <p:blipFill>
          <a:blip r:embed="rId9">
            <a:alphaModFix/>
          </a:blip>
          <a:stretch>
            <a:fillRect/>
          </a:stretch>
        </p:blipFill>
        <p:spPr>
          <a:xfrm>
            <a:off x="3248250" y="3664801"/>
            <a:ext cx="1805223" cy="433250"/>
          </a:xfrm>
          <a:prstGeom prst="rect">
            <a:avLst/>
          </a:prstGeom>
          <a:noFill/>
          <a:ln>
            <a:noFill/>
          </a:ln>
        </p:spPr>
      </p:pic>
      <p:pic>
        <p:nvPicPr>
          <p:cNvPr id="171" name="Google Shape;171;p29"/>
          <p:cNvPicPr preferRelativeResize="0"/>
          <p:nvPr/>
        </p:nvPicPr>
        <p:blipFill>
          <a:blip r:embed="rId10">
            <a:alphaModFix/>
          </a:blip>
          <a:stretch>
            <a:fillRect/>
          </a:stretch>
        </p:blipFill>
        <p:spPr>
          <a:xfrm>
            <a:off x="4911303" y="2995672"/>
            <a:ext cx="1898200" cy="542340"/>
          </a:xfrm>
          <a:prstGeom prst="rect">
            <a:avLst/>
          </a:prstGeom>
          <a:noFill/>
          <a:ln>
            <a:noFill/>
          </a:ln>
        </p:spPr>
      </p:pic>
      <p:pic>
        <p:nvPicPr>
          <p:cNvPr id="172" name="Google Shape;172;p29"/>
          <p:cNvPicPr preferRelativeResize="0"/>
          <p:nvPr/>
        </p:nvPicPr>
        <p:blipFill>
          <a:blip r:embed="rId11">
            <a:alphaModFix/>
          </a:blip>
          <a:stretch>
            <a:fillRect/>
          </a:stretch>
        </p:blipFill>
        <p:spPr>
          <a:xfrm>
            <a:off x="5321275" y="1934662"/>
            <a:ext cx="1561925" cy="7809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Sources</a:t>
            </a:r>
            <a:endParaRPr b="1" sz="2300">
              <a:solidFill>
                <a:srgbClr val="0097A7"/>
              </a:solidFill>
              <a:latin typeface="Poppins"/>
              <a:ea typeface="Poppins"/>
              <a:cs typeface="Poppins"/>
              <a:sym typeface="Poppins"/>
            </a:endParaRPr>
          </a:p>
        </p:txBody>
      </p:sp>
      <p:pic>
        <p:nvPicPr>
          <p:cNvPr id="178" name="Google Shape;178;p30">
            <a:hlinkClick r:id="rId3"/>
          </p:cNvPr>
          <p:cNvPicPr preferRelativeResize="0"/>
          <p:nvPr/>
        </p:nvPicPr>
        <p:blipFill>
          <a:blip r:embed="rId4">
            <a:alphaModFix/>
          </a:blip>
          <a:stretch>
            <a:fillRect/>
          </a:stretch>
        </p:blipFill>
        <p:spPr>
          <a:xfrm>
            <a:off x="569025" y="1333200"/>
            <a:ext cx="1766375" cy="998375"/>
          </a:xfrm>
          <a:prstGeom prst="rect">
            <a:avLst/>
          </a:prstGeom>
          <a:noFill/>
          <a:ln>
            <a:noFill/>
          </a:ln>
        </p:spPr>
      </p:pic>
      <p:pic>
        <p:nvPicPr>
          <p:cNvPr id="179" name="Google Shape;179;p30">
            <a:hlinkClick r:id="rId5"/>
          </p:cNvPr>
          <p:cNvPicPr preferRelativeResize="0"/>
          <p:nvPr/>
        </p:nvPicPr>
        <p:blipFill>
          <a:blip r:embed="rId6">
            <a:alphaModFix/>
          </a:blip>
          <a:stretch>
            <a:fillRect/>
          </a:stretch>
        </p:blipFill>
        <p:spPr>
          <a:xfrm>
            <a:off x="591488" y="2331575"/>
            <a:ext cx="1721450" cy="1145550"/>
          </a:xfrm>
          <a:prstGeom prst="rect">
            <a:avLst/>
          </a:prstGeom>
          <a:noFill/>
          <a:ln>
            <a:noFill/>
          </a:ln>
        </p:spPr>
      </p:pic>
      <p:pic>
        <p:nvPicPr>
          <p:cNvPr id="180" name="Google Shape;180;p30">
            <a:hlinkClick r:id="rId7"/>
          </p:cNvPr>
          <p:cNvPicPr preferRelativeResize="0"/>
          <p:nvPr/>
        </p:nvPicPr>
        <p:blipFill>
          <a:blip r:embed="rId8">
            <a:alphaModFix/>
          </a:blip>
          <a:stretch>
            <a:fillRect/>
          </a:stretch>
        </p:blipFill>
        <p:spPr>
          <a:xfrm>
            <a:off x="591500" y="3243400"/>
            <a:ext cx="1560700" cy="1560700"/>
          </a:xfrm>
          <a:prstGeom prst="rect">
            <a:avLst/>
          </a:prstGeom>
          <a:noFill/>
          <a:ln>
            <a:noFill/>
          </a:ln>
        </p:spPr>
      </p:pic>
      <p:sp>
        <p:nvSpPr>
          <p:cNvPr id="181" name="Google Shape;181;p30"/>
          <p:cNvSpPr txBox="1"/>
          <p:nvPr/>
        </p:nvSpPr>
        <p:spPr>
          <a:xfrm>
            <a:off x="3927950" y="1275825"/>
            <a:ext cx="3000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a:ea typeface="Poppins"/>
                <a:cs typeface="Poppins"/>
                <a:sym typeface="Poppins"/>
              </a:rPr>
              <a:t>Official documentation and learning materials</a:t>
            </a:r>
            <a:endParaRPr sz="700"/>
          </a:p>
        </p:txBody>
      </p:sp>
      <p:pic>
        <p:nvPicPr>
          <p:cNvPr id="182" name="Google Shape;182;p30">
            <a:hlinkClick r:id="rId9"/>
          </p:cNvPr>
          <p:cNvPicPr preferRelativeResize="0"/>
          <p:nvPr/>
        </p:nvPicPr>
        <p:blipFill rotWithShape="1">
          <a:blip r:embed="rId10">
            <a:alphaModFix/>
          </a:blip>
          <a:srcRect b="77753" l="5463" r="78147" t="15608"/>
          <a:stretch/>
        </p:blipFill>
        <p:spPr>
          <a:xfrm>
            <a:off x="4088700" y="2114625"/>
            <a:ext cx="2168626" cy="494100"/>
          </a:xfrm>
          <a:prstGeom prst="rect">
            <a:avLst/>
          </a:prstGeom>
          <a:noFill/>
          <a:ln>
            <a:noFill/>
          </a:ln>
        </p:spPr>
      </p:pic>
      <p:pic>
        <p:nvPicPr>
          <p:cNvPr id="183" name="Google Shape;183;p30">
            <a:hlinkClick r:id="rId11"/>
          </p:cNvPr>
          <p:cNvPicPr preferRelativeResize="0"/>
          <p:nvPr/>
        </p:nvPicPr>
        <p:blipFill>
          <a:blip r:embed="rId12">
            <a:alphaModFix/>
          </a:blip>
          <a:stretch>
            <a:fillRect/>
          </a:stretch>
        </p:blipFill>
        <p:spPr>
          <a:xfrm>
            <a:off x="4088700" y="2887849"/>
            <a:ext cx="1173417" cy="632725"/>
          </a:xfrm>
          <a:prstGeom prst="rect">
            <a:avLst/>
          </a:prstGeom>
          <a:noFill/>
          <a:ln>
            <a:noFill/>
          </a:ln>
        </p:spPr>
      </p:pic>
      <p:pic>
        <p:nvPicPr>
          <p:cNvPr id="184" name="Google Shape;184;p30">
            <a:hlinkClick r:id="rId13"/>
          </p:cNvPr>
          <p:cNvPicPr preferRelativeResize="0"/>
          <p:nvPr/>
        </p:nvPicPr>
        <p:blipFill>
          <a:blip r:embed="rId14">
            <a:alphaModFix/>
          </a:blip>
          <a:stretch>
            <a:fillRect/>
          </a:stretch>
        </p:blipFill>
        <p:spPr>
          <a:xfrm>
            <a:off x="4088700" y="3707386"/>
            <a:ext cx="1561924" cy="632725"/>
          </a:xfrm>
          <a:prstGeom prst="rect">
            <a:avLst/>
          </a:prstGeom>
          <a:noFill/>
          <a:ln>
            <a:noFill/>
          </a:ln>
        </p:spPr>
      </p:pic>
      <p:sp>
        <p:nvSpPr>
          <p:cNvPr id="185" name="Google Shape;185;p30"/>
          <p:cNvSpPr txBox="1"/>
          <p:nvPr/>
        </p:nvSpPr>
        <p:spPr>
          <a:xfrm>
            <a:off x="6257325" y="4160700"/>
            <a:ext cx="23490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rgbClr val="0097A7"/>
                </a:solidFill>
                <a:latin typeface="Poppins"/>
                <a:ea typeface="Poppins"/>
                <a:cs typeface="Poppins"/>
                <a:sym typeface="Poppins"/>
              </a:rPr>
              <a:t>And many many more</a:t>
            </a:r>
            <a:endParaRPr sz="1200">
              <a:solidFill>
                <a:srgbClr val="0097A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a:t>
            </a:r>
            <a:r>
              <a:rPr b="1" lang="en" sz="3000">
                <a:solidFill>
                  <a:srgbClr val="0097A7"/>
                </a:solidFill>
                <a:latin typeface="Poppins"/>
                <a:ea typeface="Poppins"/>
                <a:cs typeface="Poppins"/>
                <a:sym typeface="Poppins"/>
              </a:rPr>
              <a:t>2: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Intro to Data Science</a:t>
            </a:r>
            <a:endParaRPr b="1" sz="3000">
              <a:solidFill>
                <a:srgbClr val="0097A7"/>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0097A7"/>
                </a:solidFill>
                <a:latin typeface="Poppins"/>
                <a:ea typeface="Poppins"/>
                <a:cs typeface="Poppins"/>
                <a:sym typeface="Poppins"/>
              </a:rPr>
              <a:t>What is data science?</a:t>
            </a:r>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Data Science is the art and science of extracting meaningful insights from data using:</a:t>
            </a:r>
            <a:endParaRPr sz="1400">
              <a:solidFill>
                <a:schemeClr val="dk1"/>
              </a:solidFill>
              <a:latin typeface="Poppins"/>
              <a:ea typeface="Poppins"/>
              <a:cs typeface="Poppins"/>
              <a:sym typeface="Poppins"/>
            </a:endParaRPr>
          </a:p>
          <a:p>
            <a:pPr indent="-317500" lvl="0" marL="457200" rtl="0" algn="l">
              <a:spcBef>
                <a:spcPts val="160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Programming</a:t>
            </a:r>
            <a:br>
              <a:rPr lang="en" sz="1400">
                <a:solidFill>
                  <a:schemeClr val="dk1"/>
                </a:solidFill>
                <a:latin typeface="Poppins"/>
                <a:ea typeface="Poppins"/>
                <a:cs typeface="Poppins"/>
                <a:sym typeface="Poppins"/>
              </a:rPr>
            </a:b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Statistics</a:t>
            </a:r>
            <a:br>
              <a:rPr lang="en" sz="1400">
                <a:solidFill>
                  <a:schemeClr val="dk1"/>
                </a:solidFill>
                <a:latin typeface="Poppins"/>
                <a:ea typeface="Poppins"/>
                <a:cs typeface="Poppins"/>
                <a:sym typeface="Poppins"/>
              </a:rPr>
            </a:b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Domain expertise</a:t>
            </a:r>
            <a:endParaRPr sz="14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400">
                <a:solidFill>
                  <a:schemeClr val="dk1"/>
                </a:solidFill>
                <a:latin typeface="Poppins"/>
                <a:ea typeface="Poppins"/>
                <a:cs typeface="Poppins"/>
                <a:sym typeface="Poppins"/>
              </a:rPr>
              <a:t>Combines elements of </a:t>
            </a:r>
            <a:r>
              <a:rPr b="1" lang="en" sz="1400">
                <a:solidFill>
                  <a:schemeClr val="dk1"/>
                </a:solidFill>
                <a:latin typeface="Poppins"/>
                <a:ea typeface="Poppins"/>
                <a:cs typeface="Poppins"/>
                <a:sym typeface="Poppins"/>
              </a:rPr>
              <a:t>math, tech, and storytelling</a:t>
            </a:r>
            <a:br>
              <a:rPr b="1" lang="en" sz="1400">
                <a:solidFill>
                  <a:schemeClr val="dk1"/>
                </a:solidFill>
                <a:latin typeface="Poppins"/>
                <a:ea typeface="Poppins"/>
                <a:cs typeface="Poppins"/>
                <a:sym typeface="Poppins"/>
              </a:rPr>
            </a:b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Involves the full journey: </a:t>
            </a:r>
            <a:r>
              <a:rPr b="1" lang="en" sz="1400">
                <a:solidFill>
                  <a:schemeClr val="dk1"/>
                </a:solidFill>
                <a:latin typeface="Poppins"/>
                <a:ea typeface="Poppins"/>
                <a:cs typeface="Poppins"/>
                <a:sym typeface="Poppins"/>
              </a:rPr>
              <a:t>from data collection to action</a:t>
            </a:r>
            <a:endParaRPr b="1" sz="1400">
              <a:solidFill>
                <a:schemeClr val="dk1"/>
              </a:solidFill>
              <a:latin typeface="Poppins"/>
              <a:ea typeface="Poppins"/>
              <a:cs typeface="Poppins"/>
              <a:sym typeface="Poppins"/>
            </a:endParaRPr>
          </a:p>
          <a:p>
            <a:pPr indent="0" lvl="0" marL="0" rtl="0" algn="l">
              <a:spcBef>
                <a:spcPts val="1600"/>
              </a:spcBef>
              <a:spcAft>
                <a:spcPts val="1600"/>
              </a:spcAft>
              <a:buNone/>
            </a:pPr>
            <a:r>
              <a:t/>
            </a:r>
            <a:endParaRPr sz="21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Slack Link</a:t>
            </a:r>
            <a:endParaRPr>
              <a:solidFill>
                <a:srgbClr val="0097A7"/>
              </a:solidFill>
            </a:endParaRPr>
          </a:p>
        </p:txBody>
      </p:sp>
      <p:sp>
        <p:nvSpPr>
          <p:cNvPr id="65" name="Google Shape;65;p15"/>
          <p:cNvSpPr txBox="1"/>
          <p:nvPr>
            <p:ph idx="1" type="body"/>
          </p:nvPr>
        </p:nvSpPr>
        <p:spPr>
          <a:xfrm>
            <a:off x="311700" y="1152475"/>
            <a:ext cx="8520600" cy="65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https://join.slack.com/t/pythonfordata-0qq1926/shared_invite/zt-34a2qqdtj-a2qaRy4VAdUDiNfQy8nRSw</a:t>
            </a:r>
            <a:endParaRPr/>
          </a:p>
        </p:txBody>
      </p:sp>
      <p:pic>
        <p:nvPicPr>
          <p:cNvPr id="66" name="Google Shape;66;p15"/>
          <p:cNvPicPr preferRelativeResize="0"/>
          <p:nvPr/>
        </p:nvPicPr>
        <p:blipFill>
          <a:blip r:embed="rId3">
            <a:alphaModFix/>
          </a:blip>
          <a:stretch>
            <a:fillRect/>
          </a:stretch>
        </p:blipFill>
        <p:spPr>
          <a:xfrm>
            <a:off x="4302425" y="1806775"/>
            <a:ext cx="2924175" cy="2933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Why is data science important?</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solidFill>
                  <a:schemeClr val="dk1"/>
                </a:solidFill>
                <a:latin typeface="Poppins"/>
                <a:ea typeface="Poppins"/>
                <a:cs typeface="Poppins"/>
                <a:sym typeface="Poppins"/>
              </a:rPr>
              <a:t>We (humanity) generate </a:t>
            </a:r>
            <a:r>
              <a:rPr b="1" lang="en" sz="1300">
                <a:solidFill>
                  <a:schemeClr val="dk1"/>
                </a:solidFill>
                <a:latin typeface="Poppins"/>
                <a:ea typeface="Poppins"/>
                <a:cs typeface="Poppins"/>
                <a:sym typeface="Poppins"/>
              </a:rPr>
              <a:t>2.5 quintillion bytes</a:t>
            </a:r>
            <a:r>
              <a:rPr lang="en" sz="1300">
                <a:solidFill>
                  <a:schemeClr val="dk1"/>
                </a:solidFill>
                <a:latin typeface="Poppins"/>
                <a:ea typeface="Poppins"/>
                <a:cs typeface="Poppins"/>
                <a:sym typeface="Poppins"/>
              </a:rPr>
              <a:t> of data every day</a:t>
            </a:r>
            <a:br>
              <a:rPr lang="en" sz="1300">
                <a:solidFill>
                  <a:schemeClr val="dk1"/>
                </a:solidFill>
                <a:latin typeface="Poppins"/>
                <a:ea typeface="Poppins"/>
                <a:cs typeface="Poppins"/>
                <a:sym typeface="Poppins"/>
              </a:rPr>
            </a:br>
            <a:endParaRPr sz="1300">
              <a:solidFill>
                <a:schemeClr val="dk1"/>
              </a:solidFill>
              <a:latin typeface="Poppins"/>
              <a:ea typeface="Poppins"/>
              <a:cs typeface="Poppins"/>
              <a:sym typeface="Poppins"/>
            </a:endParaRPr>
          </a:p>
          <a:p>
            <a:pPr indent="0" lvl="0" marL="0" rtl="0" algn="l">
              <a:spcBef>
                <a:spcPts val="1200"/>
              </a:spcBef>
              <a:spcAft>
                <a:spcPts val="0"/>
              </a:spcAft>
              <a:buNone/>
            </a:pPr>
            <a:r>
              <a:rPr lang="en" sz="1300">
                <a:solidFill>
                  <a:schemeClr val="dk1"/>
                </a:solidFill>
                <a:latin typeface="Poppins"/>
                <a:ea typeface="Poppins"/>
                <a:cs typeface="Poppins"/>
                <a:sym typeface="Poppins"/>
              </a:rPr>
              <a:t>And it is necessary to handle all that and to benefit from.</a:t>
            </a:r>
            <a:endParaRPr sz="1300">
              <a:solidFill>
                <a:schemeClr val="dk1"/>
              </a:solidFill>
              <a:latin typeface="Poppins"/>
              <a:ea typeface="Poppins"/>
              <a:cs typeface="Poppins"/>
              <a:sym typeface="Poppins"/>
            </a:endParaRPr>
          </a:p>
          <a:p>
            <a:pPr indent="0" lvl="0" marL="0" rtl="0" algn="l">
              <a:spcBef>
                <a:spcPts val="1200"/>
              </a:spcBef>
              <a:spcAft>
                <a:spcPts val="160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Summary?</a:t>
            </a:r>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000">
                <a:solidFill>
                  <a:schemeClr val="dk1"/>
                </a:solidFill>
              </a:rPr>
              <a:t>“The world is one big data problem.”</a:t>
            </a:r>
            <a:r>
              <a:rPr lang="en" sz="2000">
                <a:solidFill>
                  <a:schemeClr val="dk1"/>
                </a:solidFill>
              </a:rPr>
              <a:t> </a:t>
            </a:r>
            <a:endParaRPr sz="2000">
              <a:solidFill>
                <a:schemeClr val="dk1"/>
              </a:solidFill>
            </a:endParaRPr>
          </a:p>
          <a:p>
            <a:pPr indent="0" lvl="0" marL="0" rtl="0" algn="ctr">
              <a:spcBef>
                <a:spcPts val="1600"/>
              </a:spcBef>
              <a:spcAft>
                <a:spcPts val="0"/>
              </a:spcAft>
              <a:buNone/>
            </a:pPr>
            <a:r>
              <a:rPr lang="en" sz="2000">
                <a:solidFill>
                  <a:schemeClr val="dk1"/>
                </a:solidFill>
              </a:rPr>
              <a:t>Andrew McAfee, MIT</a:t>
            </a:r>
            <a:endParaRPr sz="2000">
              <a:solidFill>
                <a:schemeClr val="dk1"/>
              </a:solidFill>
            </a:endParaRPr>
          </a:p>
          <a:p>
            <a:pPr indent="0" lvl="0" marL="0" rtl="0" algn="l">
              <a:spcBef>
                <a:spcPts val="1600"/>
              </a:spcBef>
              <a:spcAft>
                <a:spcPts val="0"/>
              </a:spcAft>
              <a:buNone/>
            </a:pPr>
            <a:r>
              <a:t/>
            </a:r>
            <a:endParaRPr sz="1900">
              <a:solidFill>
                <a:schemeClr val="dk1"/>
              </a:solidFill>
            </a:endParaRPr>
          </a:p>
          <a:p>
            <a:pPr indent="0" lvl="0" marL="0" rtl="0" algn="l">
              <a:spcBef>
                <a:spcPts val="1600"/>
              </a:spcBef>
              <a:spcAft>
                <a:spcPts val="1600"/>
              </a:spcAft>
              <a:buNone/>
            </a:pPr>
            <a:r>
              <a:rPr lang="en" sz="1900">
                <a:solidFill>
                  <a:schemeClr val="dk1"/>
                </a:solidFill>
              </a:rPr>
              <a:t>And Data Science is just trying to solve that problem</a:t>
            </a:r>
            <a:endParaRPr sz="1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0097A7"/>
                </a:solidFill>
                <a:latin typeface="Poppins"/>
                <a:ea typeface="Poppins"/>
                <a:cs typeface="Poppins"/>
                <a:sym typeface="Poppins"/>
              </a:rPr>
              <a:t>Intuitive data science workflow</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chemeClr val="dk1"/>
                </a:solidFill>
                <a:latin typeface="Poppins"/>
                <a:ea typeface="Poppins"/>
                <a:cs typeface="Poppins"/>
                <a:sym typeface="Poppins"/>
              </a:rPr>
              <a:t>Define the Problem</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Collect Data</a:t>
            </a:r>
            <a:endParaRPr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Clean the Data</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Explore and Visualize</a:t>
            </a:r>
            <a:endParaRPr b="1" sz="1400">
              <a:solidFill>
                <a:schemeClr val="dk1"/>
              </a:solidFill>
              <a:latin typeface="Poppins"/>
              <a:ea typeface="Poppins"/>
              <a:cs typeface="Poppins"/>
              <a:sym typeface="Poppins"/>
            </a:endParaRPr>
          </a:p>
          <a:p>
            <a:pPr indent="0" lvl="0" marL="0" rtl="0" algn="l">
              <a:spcBef>
                <a:spcPts val="1200"/>
              </a:spcBef>
              <a:spcAft>
                <a:spcPts val="0"/>
              </a:spcAft>
              <a:buNone/>
            </a:pPr>
            <a:r>
              <a:rPr b="1" lang="en" sz="1400">
                <a:solidFill>
                  <a:schemeClr val="dk1"/>
                </a:solidFill>
                <a:latin typeface="Poppins"/>
                <a:ea typeface="Poppins"/>
                <a:cs typeface="Poppins"/>
                <a:sym typeface="Poppins"/>
              </a:rPr>
              <a:t>Model the Data</a:t>
            </a:r>
            <a:endParaRPr b="1" sz="1400">
              <a:solidFill>
                <a:schemeClr val="dk1"/>
              </a:solidFill>
              <a:latin typeface="Poppins"/>
              <a:ea typeface="Poppins"/>
              <a:cs typeface="Poppins"/>
              <a:sym typeface="Poppins"/>
            </a:endParaRPr>
          </a:p>
          <a:p>
            <a:pPr indent="0" lvl="0" marL="0" rtl="0" algn="l">
              <a:spcBef>
                <a:spcPts val="1200"/>
              </a:spcBef>
              <a:spcAft>
                <a:spcPts val="1200"/>
              </a:spcAft>
              <a:buNone/>
            </a:pPr>
            <a:r>
              <a:rPr b="1" lang="en" sz="1400">
                <a:solidFill>
                  <a:schemeClr val="dk1"/>
                </a:solidFill>
                <a:latin typeface="Poppins"/>
                <a:ea typeface="Poppins"/>
                <a:cs typeface="Poppins"/>
                <a:sym typeface="Poppins"/>
              </a:rPr>
              <a:t>Communicate the Results</a:t>
            </a:r>
            <a:br>
              <a:rPr b="1" lang="en" sz="1400">
                <a:solidFill>
                  <a:schemeClr val="dk1"/>
                </a:solidFill>
                <a:latin typeface="Poppins"/>
                <a:ea typeface="Poppins"/>
                <a:cs typeface="Poppins"/>
                <a:sym typeface="Poppins"/>
              </a:rPr>
            </a:br>
            <a:endParaRPr i="1" sz="2300">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0097A7"/>
                </a:solidFill>
                <a:latin typeface="Poppins"/>
                <a:ea typeface="Poppins"/>
                <a:cs typeface="Poppins"/>
                <a:sym typeface="Poppins"/>
              </a:rPr>
              <a:t>How: key tools and technologies</a:t>
            </a:r>
            <a:endParaRPr/>
          </a:p>
        </p:txBody>
      </p:sp>
      <p:sp>
        <p:nvSpPr>
          <p:cNvPr id="220" name="Google Shape;220;p3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latin typeface="Poppins"/>
                <a:ea typeface="Poppins"/>
                <a:cs typeface="Poppins"/>
                <a:sym typeface="Poppins"/>
              </a:rPr>
              <a:t> </a:t>
            </a:r>
            <a:r>
              <a:rPr b="1" lang="en" sz="1100">
                <a:solidFill>
                  <a:schemeClr val="dk1"/>
                </a:solidFill>
                <a:latin typeface="Poppins"/>
                <a:ea typeface="Poppins"/>
                <a:cs typeface="Poppins"/>
                <a:sym typeface="Poppins"/>
              </a:rPr>
              <a:t>Languages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Python (most popular), R, SQL</a:t>
            </a:r>
            <a:endParaRPr sz="11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Environments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Jupyter Notebooks, Google Colab, VS Code</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100">
                <a:solidFill>
                  <a:schemeClr val="dk1"/>
                </a:solidFill>
                <a:latin typeface="Poppins"/>
                <a:ea typeface="Poppins"/>
                <a:cs typeface="Poppins"/>
                <a:sym typeface="Poppins"/>
              </a:rPr>
              <a:t> </a:t>
            </a:r>
            <a:r>
              <a:rPr b="1" lang="en" sz="1100">
                <a:solidFill>
                  <a:schemeClr val="dk1"/>
                </a:solidFill>
                <a:latin typeface="Poppins"/>
                <a:ea typeface="Poppins"/>
                <a:cs typeface="Poppins"/>
                <a:sym typeface="Poppins"/>
              </a:rPr>
              <a:t>Platforms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AWS, Azure, GCP for big data &amp; deployment</a:t>
            </a:r>
            <a:endParaRPr sz="1100">
              <a:solidFill>
                <a:schemeClr val="dk1"/>
              </a:solidFill>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221" name="Google Shape;221;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Libraries &amp; Frameworks</a:t>
            </a:r>
            <a:endParaRPr b="1" sz="1100">
              <a:solidFill>
                <a:schemeClr val="dk1"/>
              </a:solidFill>
              <a:latin typeface="Poppins"/>
              <a:ea typeface="Poppins"/>
              <a:cs typeface="Poppins"/>
              <a:sym typeface="Poppins"/>
            </a:endParaRPr>
          </a:p>
          <a:p>
            <a:pPr indent="-298450" lvl="0" marL="457200" rtl="0" algn="l">
              <a:spcBef>
                <a:spcPts val="1200"/>
              </a:spcBef>
              <a:spcAft>
                <a:spcPts val="0"/>
              </a:spcAft>
              <a:buClr>
                <a:schemeClr val="dk1"/>
              </a:buClr>
              <a:buSzPts val="1100"/>
              <a:buChar char="●"/>
            </a:pPr>
            <a:r>
              <a:rPr b="1" lang="en" sz="1100">
                <a:solidFill>
                  <a:schemeClr val="dk1"/>
                </a:solidFill>
                <a:latin typeface="Poppins"/>
                <a:ea typeface="Poppins"/>
                <a:cs typeface="Poppins"/>
                <a:sym typeface="Poppins"/>
              </a:rPr>
              <a:t>Pandas</a:t>
            </a:r>
            <a:r>
              <a:rPr lang="en" sz="1100">
                <a:solidFill>
                  <a:schemeClr val="dk1"/>
                </a:solidFill>
                <a:latin typeface="Poppins"/>
                <a:ea typeface="Poppins"/>
                <a:cs typeface="Poppins"/>
                <a:sym typeface="Poppins"/>
              </a:rPr>
              <a:t> – data manipulation</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NumPy</a:t>
            </a:r>
            <a:r>
              <a:rPr lang="en" sz="1100">
                <a:solidFill>
                  <a:schemeClr val="dk1"/>
                </a:solidFill>
                <a:latin typeface="Poppins"/>
                <a:ea typeface="Poppins"/>
                <a:cs typeface="Poppins"/>
                <a:sym typeface="Poppins"/>
              </a:rPr>
              <a:t> – numerical computing</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Scikit-learn</a:t>
            </a:r>
            <a:r>
              <a:rPr lang="en" sz="1100">
                <a:solidFill>
                  <a:schemeClr val="dk1"/>
                </a:solidFill>
                <a:latin typeface="Poppins"/>
                <a:ea typeface="Poppins"/>
                <a:cs typeface="Poppins"/>
                <a:sym typeface="Poppins"/>
              </a:rPr>
              <a:t> – machine learning</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Matplotlib/Seaborn</a:t>
            </a:r>
            <a:r>
              <a:rPr lang="en" sz="1100">
                <a:solidFill>
                  <a:schemeClr val="dk1"/>
                </a:solidFill>
                <a:latin typeface="Poppins"/>
                <a:ea typeface="Poppins"/>
                <a:cs typeface="Poppins"/>
                <a:sym typeface="Poppins"/>
              </a:rPr>
              <a:t> – visualization</a:t>
            </a:r>
            <a:br>
              <a:rPr lang="en" sz="1100">
                <a:solidFill>
                  <a:schemeClr val="dk1"/>
                </a:solidFill>
                <a:latin typeface="Poppins"/>
                <a:ea typeface="Poppins"/>
                <a:cs typeface="Poppins"/>
                <a:sym typeface="Poppins"/>
              </a:rPr>
            </a:br>
            <a:endParaRPr sz="1100">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TensorFlow/PyTorch</a:t>
            </a:r>
            <a:r>
              <a:rPr lang="en" sz="1100">
                <a:solidFill>
                  <a:schemeClr val="dk1"/>
                </a:solidFill>
                <a:latin typeface="Poppins"/>
                <a:ea typeface="Poppins"/>
                <a:cs typeface="Poppins"/>
                <a:sym typeface="Poppins"/>
              </a:rPr>
              <a:t> – deep learning</a:t>
            </a:r>
            <a:endParaRPr sz="1100">
              <a:solidFill>
                <a:schemeClr val="dk1"/>
              </a:solidFill>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nvSpPr>
        <p:spPr>
          <a:xfrm>
            <a:off x="474430" y="444800"/>
            <a:ext cx="678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Some frameworks to know: </a:t>
            </a:r>
            <a:r>
              <a:rPr b="1" lang="en" sz="2300">
                <a:solidFill>
                  <a:srgbClr val="0097A7"/>
                </a:solidFill>
                <a:latin typeface="Montserrat"/>
                <a:ea typeface="Montserrat"/>
                <a:cs typeface="Montserrat"/>
                <a:sym typeface="Montserrat"/>
              </a:rPr>
              <a:t>DIKW Model</a:t>
            </a:r>
            <a:endParaRPr b="1" sz="2300">
              <a:solidFill>
                <a:srgbClr val="0097A7"/>
              </a:solidFill>
              <a:latin typeface="Montserrat"/>
              <a:ea typeface="Montserrat"/>
              <a:cs typeface="Montserrat"/>
              <a:sym typeface="Montserrat"/>
            </a:endParaRPr>
          </a:p>
        </p:txBody>
      </p:sp>
      <p:pic>
        <p:nvPicPr>
          <p:cNvPr id="227" name="Google Shape;227;p37"/>
          <p:cNvPicPr preferRelativeResize="0"/>
          <p:nvPr/>
        </p:nvPicPr>
        <p:blipFill>
          <a:blip r:embed="rId3">
            <a:alphaModFix/>
          </a:blip>
          <a:stretch>
            <a:fillRect/>
          </a:stretch>
        </p:blipFill>
        <p:spPr>
          <a:xfrm>
            <a:off x="597575" y="1156100"/>
            <a:ext cx="8013626" cy="303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5134625" y="782625"/>
            <a:ext cx="3441600" cy="3613200"/>
          </a:xfrm>
          <a:prstGeom prst="rect">
            <a:avLst/>
          </a:prstGeom>
          <a:noFill/>
          <a:ln cap="flat" cmpd="sng" w="38100">
            <a:solidFill>
              <a:srgbClr val="2DC5F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2DC5FA"/>
                </a:solidFill>
                <a:latin typeface="Poppins"/>
                <a:ea typeface="Poppins"/>
                <a:cs typeface="Poppins"/>
                <a:sym typeface="Poppins"/>
              </a:rPr>
              <a:t>Exercise:</a:t>
            </a:r>
            <a:endParaRPr sz="1500">
              <a:latin typeface="Poppins"/>
              <a:ea typeface="Poppins"/>
              <a:cs typeface="Poppins"/>
              <a:sym typeface="Poppins"/>
            </a:endParaRPr>
          </a:p>
          <a:p>
            <a:pPr indent="0" lvl="0" marL="0" rtl="0" algn="l">
              <a:lnSpc>
                <a:spcPct val="115000"/>
              </a:lnSpc>
              <a:spcBef>
                <a:spcPts val="0"/>
              </a:spcBef>
              <a:spcAft>
                <a:spcPts val="0"/>
              </a:spcAft>
              <a:buNone/>
            </a:pPr>
            <a:r>
              <a:rPr lang="en" sz="1500">
                <a:latin typeface="Poppins"/>
                <a:ea typeface="Poppins"/>
                <a:cs typeface="Poppins"/>
                <a:sym typeface="Poppins"/>
              </a:rPr>
              <a:t>Cloud Computing (24%), Big Data (20%), and AI/Machine Learning (18%) are the three technologies predicted to have the greatest impact on analytics over the next five years. ​</a:t>
            </a:r>
            <a:endParaRPr sz="1500">
              <a:latin typeface="Poppins"/>
              <a:ea typeface="Poppins"/>
              <a:cs typeface="Poppins"/>
              <a:sym typeface="Poppins"/>
            </a:endParaRPr>
          </a:p>
          <a:p>
            <a:pPr indent="0" lvl="0" marL="0" rtl="0" algn="l">
              <a:lnSpc>
                <a:spcPct val="115000"/>
              </a:lnSpc>
              <a:spcBef>
                <a:spcPts val="0"/>
              </a:spcBef>
              <a:spcAft>
                <a:spcPts val="0"/>
              </a:spcAft>
              <a:buNone/>
            </a:pPr>
            <a:r>
              <a:t/>
            </a:r>
            <a:endParaRPr sz="1500">
              <a:latin typeface="Poppins"/>
              <a:ea typeface="Poppins"/>
              <a:cs typeface="Poppins"/>
              <a:sym typeface="Poppins"/>
            </a:endParaRPr>
          </a:p>
          <a:p>
            <a:pPr indent="0" lvl="0" marL="0" rtl="0" algn="l">
              <a:lnSpc>
                <a:spcPct val="115000"/>
              </a:lnSpc>
              <a:spcBef>
                <a:spcPts val="0"/>
              </a:spcBef>
              <a:spcAft>
                <a:spcPts val="0"/>
              </a:spcAft>
              <a:buNone/>
            </a:pPr>
            <a:r>
              <a:t/>
            </a:r>
            <a:endParaRPr sz="1500">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500">
              <a:latin typeface="Poppins"/>
              <a:ea typeface="Poppins"/>
              <a:cs typeface="Poppins"/>
              <a:sym typeface="Poppins"/>
            </a:endParaRPr>
          </a:p>
          <a:p>
            <a:pPr indent="0" lvl="0" marL="0" rtl="0" algn="r">
              <a:lnSpc>
                <a:spcPct val="115000"/>
              </a:lnSpc>
              <a:spcBef>
                <a:spcPts val="0"/>
              </a:spcBef>
              <a:spcAft>
                <a:spcPts val="0"/>
              </a:spcAft>
              <a:buClr>
                <a:schemeClr val="dk1"/>
              </a:buClr>
              <a:buSzPts val="1100"/>
              <a:buFont typeface="Arial"/>
              <a:buNone/>
            </a:pPr>
            <a:r>
              <a:rPr lang="en" sz="1000">
                <a:latin typeface="Poppins"/>
                <a:ea typeface="Poppins"/>
                <a:cs typeface="Poppins"/>
                <a:sym typeface="Poppins"/>
              </a:rPr>
              <a:t>(https://www.microstrategy.com/content/dam/website-assets/collateral/analyst-reports/market-trends-best-practices/MicroStrategy-2020-Global-State-of-Enterprise-Analytics.pdf)​</a:t>
            </a:r>
            <a:endParaRPr sz="1000">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EDEBE9"/>
                </a:highlight>
                <a:latin typeface="Poppins"/>
                <a:ea typeface="Poppins"/>
                <a:cs typeface="Poppins"/>
                <a:sym typeface="Poppins"/>
              </a:rPr>
              <a:t>​</a:t>
            </a:r>
            <a:endParaRPr sz="1200">
              <a:solidFill>
                <a:schemeClr val="dk1"/>
              </a:solidFill>
              <a:highlight>
                <a:srgbClr val="EDEBE9"/>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chemeClr val="dk1"/>
                </a:solidFill>
                <a:highlight>
                  <a:srgbClr val="EDEBE9"/>
                </a:highlight>
                <a:latin typeface="Poppins"/>
                <a:ea typeface="Poppins"/>
                <a:cs typeface="Poppins"/>
                <a:sym typeface="Poppins"/>
              </a:rPr>
              <a:t>​</a:t>
            </a:r>
            <a:endParaRPr b="1" sz="1200">
              <a:latin typeface="Poppins"/>
              <a:ea typeface="Poppins"/>
              <a:cs typeface="Poppins"/>
              <a:sym typeface="Poppins"/>
            </a:endParaRPr>
          </a:p>
        </p:txBody>
      </p:sp>
      <p:sp>
        <p:nvSpPr>
          <p:cNvPr id="233" name="Google Shape;233;p38"/>
          <p:cNvSpPr txBox="1"/>
          <p:nvPr/>
        </p:nvSpPr>
        <p:spPr>
          <a:xfrm>
            <a:off x="611775" y="768975"/>
            <a:ext cx="3681900" cy="29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2DC5FA"/>
                </a:solidFill>
                <a:latin typeface="Poppins"/>
                <a:ea typeface="Poppins"/>
                <a:cs typeface="Poppins"/>
                <a:sym typeface="Poppins"/>
              </a:rPr>
              <a:t>Data</a:t>
            </a:r>
            <a:r>
              <a:rPr lang="en" sz="1500">
                <a:solidFill>
                  <a:srgbClr val="444444"/>
                </a:solidFill>
                <a:highlight>
                  <a:srgbClr val="FFFFFF"/>
                </a:highlight>
                <a:latin typeface="Poppins"/>
                <a:ea typeface="Poppins"/>
                <a:cs typeface="Poppins"/>
                <a:sym typeface="Poppins"/>
              </a:rPr>
              <a:t> is raw. It simply exists and has no significance beyond its existence (in and of itself). It can exist in any form, usable or not. Data can be interpreted as a symbol or set of symbols.​</a:t>
            </a:r>
            <a:endParaRPr b="1" sz="1500">
              <a:solidFill>
                <a:srgbClr val="2DC5FA"/>
              </a:solidFill>
              <a:latin typeface="Poppins"/>
              <a:ea typeface="Poppins"/>
              <a:cs typeface="Poppins"/>
              <a:sym typeface="Poppins"/>
            </a:endParaRPr>
          </a:p>
          <a:p>
            <a:pPr indent="0" lvl="0" marL="0" rtl="0" algn="l">
              <a:lnSpc>
                <a:spcPct val="115000"/>
              </a:lnSpc>
              <a:spcBef>
                <a:spcPts val="500"/>
              </a:spcBef>
              <a:spcAft>
                <a:spcPts val="0"/>
              </a:spcAft>
              <a:buNone/>
            </a:pPr>
            <a:r>
              <a:rPr b="1" lang="en" sz="1500">
                <a:solidFill>
                  <a:srgbClr val="2DC5FA"/>
                </a:solidFill>
                <a:latin typeface="Poppins"/>
                <a:ea typeface="Poppins"/>
                <a:cs typeface="Poppins"/>
                <a:sym typeface="Poppins"/>
              </a:rPr>
              <a:t>Information</a:t>
            </a:r>
            <a:r>
              <a:rPr lang="en" sz="1500">
                <a:solidFill>
                  <a:srgbClr val="444444"/>
                </a:solidFill>
                <a:highlight>
                  <a:srgbClr val="FFFFFF"/>
                </a:highlight>
                <a:latin typeface="Poppins"/>
                <a:ea typeface="Poppins"/>
                <a:cs typeface="Poppins"/>
                <a:sym typeface="Poppins"/>
              </a:rPr>
              <a:t> is data put in context.​</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500"/>
              </a:spcBef>
              <a:spcAft>
                <a:spcPts val="500"/>
              </a:spcAft>
              <a:buNone/>
            </a:pPr>
            <a:r>
              <a:rPr b="1" lang="en" sz="1500">
                <a:solidFill>
                  <a:srgbClr val="2DC5FA"/>
                </a:solidFill>
                <a:latin typeface="Poppins"/>
                <a:ea typeface="Poppins"/>
                <a:cs typeface="Poppins"/>
                <a:sym typeface="Poppins"/>
              </a:rPr>
              <a:t>Knowledge</a:t>
            </a:r>
            <a:r>
              <a:rPr lang="en" sz="1500">
                <a:solidFill>
                  <a:srgbClr val="444444"/>
                </a:solidFill>
                <a:highlight>
                  <a:srgbClr val="FFFFFF"/>
                </a:highlight>
                <a:latin typeface="Poppins"/>
                <a:ea typeface="Poppins"/>
                <a:cs typeface="Poppins"/>
                <a:sym typeface="Poppins"/>
              </a:rPr>
              <a:t> is the appropriate collection of information, such that its intent is to be useful​</a:t>
            </a:r>
            <a:endParaRPr sz="1500">
              <a:solidFill>
                <a:srgbClr val="444444"/>
              </a:solidFill>
              <a:highlight>
                <a:srgbClr val="FFFFFF"/>
              </a:highlight>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nvSpPr>
        <p:spPr>
          <a:xfrm>
            <a:off x="375300" y="209575"/>
            <a:ext cx="8393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Some frameworks to know: CRISP-DM (CRoss Industry Standard Process for Data Mining)</a:t>
            </a:r>
            <a:endParaRPr b="1" sz="2300">
              <a:solidFill>
                <a:srgbClr val="0097A7"/>
              </a:solidFill>
              <a:latin typeface="Montserrat"/>
              <a:ea typeface="Montserrat"/>
              <a:cs typeface="Montserrat"/>
              <a:sym typeface="Montserrat"/>
            </a:endParaRPr>
          </a:p>
        </p:txBody>
      </p:sp>
      <p:sp>
        <p:nvSpPr>
          <p:cNvPr id="239" name="Google Shape;239;p39"/>
          <p:cNvSpPr txBox="1"/>
          <p:nvPr/>
        </p:nvSpPr>
        <p:spPr>
          <a:xfrm>
            <a:off x="4495625" y="956100"/>
            <a:ext cx="42618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Business understanding</a:t>
            </a:r>
            <a:r>
              <a:rPr lang="en" sz="1500">
                <a:solidFill>
                  <a:srgbClr val="444444"/>
                </a:solidFill>
                <a:highlight>
                  <a:srgbClr val="FFFFFF"/>
                </a:highlight>
                <a:latin typeface="Poppins"/>
                <a:ea typeface="Poppins"/>
                <a:cs typeface="Poppins"/>
                <a:sym typeface="Poppins"/>
              </a:rPr>
              <a:t> – What does the business need?​​</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Data understanding</a:t>
            </a:r>
            <a:r>
              <a:rPr lang="en" sz="1500">
                <a:solidFill>
                  <a:srgbClr val="444444"/>
                </a:solidFill>
                <a:highlight>
                  <a:srgbClr val="FFFFFF"/>
                </a:highlight>
                <a:latin typeface="Poppins"/>
                <a:ea typeface="Poppins"/>
                <a:cs typeface="Poppins"/>
                <a:sym typeface="Poppins"/>
              </a:rPr>
              <a:t> – What data do we have / need?​</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Data preparation</a:t>
            </a:r>
            <a:r>
              <a:rPr lang="en" sz="1500">
                <a:solidFill>
                  <a:srgbClr val="444444"/>
                </a:solidFill>
                <a:highlight>
                  <a:srgbClr val="FFFFFF"/>
                </a:highlight>
                <a:latin typeface="Poppins"/>
                <a:ea typeface="Poppins"/>
                <a:cs typeface="Poppins"/>
                <a:sym typeface="Poppins"/>
              </a:rPr>
              <a:t> – How do we organize the data for modeling?​​</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Modeling</a:t>
            </a:r>
            <a:r>
              <a:rPr lang="en" sz="1500">
                <a:solidFill>
                  <a:srgbClr val="444444"/>
                </a:solidFill>
                <a:highlight>
                  <a:srgbClr val="FFFFFF"/>
                </a:highlight>
                <a:latin typeface="Poppins"/>
                <a:ea typeface="Poppins"/>
                <a:cs typeface="Poppins"/>
                <a:sym typeface="Poppins"/>
              </a:rPr>
              <a:t> – What modeling techniques should we apply?​​</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Evaluation</a:t>
            </a:r>
            <a:r>
              <a:rPr lang="en" sz="1500">
                <a:solidFill>
                  <a:srgbClr val="444444"/>
                </a:solidFill>
                <a:highlight>
                  <a:srgbClr val="FFFFFF"/>
                </a:highlight>
                <a:latin typeface="Poppins"/>
                <a:ea typeface="Poppins"/>
                <a:cs typeface="Poppins"/>
                <a:sym typeface="Poppins"/>
              </a:rPr>
              <a:t> – Which model best meets the business objectives?​​</a:t>
            </a:r>
            <a:endParaRPr sz="1500">
              <a:solidFill>
                <a:srgbClr val="444444"/>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b="1" lang="en" sz="1500">
                <a:solidFill>
                  <a:srgbClr val="444444"/>
                </a:solidFill>
                <a:highlight>
                  <a:srgbClr val="FFFFFF"/>
                </a:highlight>
                <a:latin typeface="Poppins"/>
                <a:ea typeface="Poppins"/>
                <a:cs typeface="Poppins"/>
                <a:sym typeface="Poppins"/>
              </a:rPr>
              <a:t>Deployment </a:t>
            </a:r>
            <a:r>
              <a:rPr lang="en" sz="1500">
                <a:solidFill>
                  <a:srgbClr val="444444"/>
                </a:solidFill>
                <a:highlight>
                  <a:srgbClr val="FFFFFF"/>
                </a:highlight>
                <a:latin typeface="Poppins"/>
                <a:ea typeface="Poppins"/>
                <a:cs typeface="Poppins"/>
                <a:sym typeface="Poppins"/>
              </a:rPr>
              <a:t>– How do stakeholders access the results?​</a:t>
            </a:r>
            <a:endParaRPr sz="1500">
              <a:solidFill>
                <a:srgbClr val="444444"/>
              </a:solidFill>
              <a:highlight>
                <a:srgbClr val="FFFFFF"/>
              </a:highlight>
              <a:latin typeface="Poppins"/>
              <a:ea typeface="Poppins"/>
              <a:cs typeface="Poppins"/>
              <a:sym typeface="Poppins"/>
            </a:endParaRPr>
          </a:p>
        </p:txBody>
      </p:sp>
      <p:pic>
        <p:nvPicPr>
          <p:cNvPr id="240" name="Google Shape;240;p39"/>
          <p:cNvPicPr preferRelativeResize="0"/>
          <p:nvPr/>
        </p:nvPicPr>
        <p:blipFill>
          <a:blip r:embed="rId3">
            <a:alphaModFix/>
          </a:blip>
          <a:stretch>
            <a:fillRect/>
          </a:stretch>
        </p:blipFill>
        <p:spPr>
          <a:xfrm>
            <a:off x="222725" y="997075"/>
            <a:ext cx="4190825" cy="34280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nvSpPr>
        <p:spPr>
          <a:xfrm>
            <a:off x="496900" y="519818"/>
            <a:ext cx="72234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97A7"/>
                </a:solidFill>
                <a:latin typeface="Montserrat"/>
                <a:ea typeface="Montserrat"/>
                <a:cs typeface="Montserrat"/>
                <a:sym typeface="Montserrat"/>
              </a:rPr>
              <a:t>Levels of </a:t>
            </a:r>
            <a:r>
              <a:rPr b="1" lang="en" sz="2300">
                <a:solidFill>
                  <a:srgbClr val="0097A7"/>
                </a:solidFill>
                <a:latin typeface="Montserrat"/>
                <a:ea typeface="Montserrat"/>
                <a:cs typeface="Montserrat"/>
                <a:sym typeface="Montserrat"/>
              </a:rPr>
              <a:t>Analytics </a:t>
            </a:r>
            <a:endParaRPr b="1" sz="2300">
              <a:solidFill>
                <a:srgbClr val="0097A7"/>
              </a:solidFill>
              <a:latin typeface="Montserrat"/>
              <a:ea typeface="Montserrat"/>
              <a:cs typeface="Montserrat"/>
              <a:sym typeface="Montserrat"/>
            </a:endParaRPr>
          </a:p>
        </p:txBody>
      </p:sp>
      <p:pic>
        <p:nvPicPr>
          <p:cNvPr id="246" name="Google Shape;246;p40"/>
          <p:cNvPicPr preferRelativeResize="0"/>
          <p:nvPr/>
        </p:nvPicPr>
        <p:blipFill rotWithShape="1">
          <a:blip r:embed="rId3">
            <a:alphaModFix/>
          </a:blip>
          <a:srcRect b="21351" l="8519" r="5421" t="21636"/>
          <a:stretch/>
        </p:blipFill>
        <p:spPr>
          <a:xfrm>
            <a:off x="539612" y="990325"/>
            <a:ext cx="7137975" cy="363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1"/>
          <p:cNvPicPr preferRelativeResize="0"/>
          <p:nvPr/>
        </p:nvPicPr>
        <p:blipFill>
          <a:blip r:embed="rId3">
            <a:alphaModFix/>
          </a:blip>
          <a:stretch>
            <a:fillRect/>
          </a:stretch>
        </p:blipFill>
        <p:spPr>
          <a:xfrm>
            <a:off x="2473934" y="1349550"/>
            <a:ext cx="2146425" cy="3336026"/>
          </a:xfrm>
          <a:prstGeom prst="rect">
            <a:avLst/>
          </a:prstGeom>
          <a:noFill/>
          <a:ln>
            <a:noFill/>
          </a:ln>
        </p:spPr>
      </p:pic>
      <p:sp>
        <p:nvSpPr>
          <p:cNvPr id="252" name="Google Shape;252;p41"/>
          <p:cNvSpPr txBox="1"/>
          <p:nvPr/>
        </p:nvSpPr>
        <p:spPr>
          <a:xfrm>
            <a:off x="561575" y="654875"/>
            <a:ext cx="63189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0097A7"/>
                </a:solidFill>
                <a:latin typeface="Montserrat"/>
                <a:ea typeface="Montserrat"/>
                <a:cs typeface="Montserrat"/>
                <a:sym typeface="Montserrat"/>
              </a:rPr>
              <a:t>Business Cases</a:t>
            </a:r>
            <a:endParaRPr b="1" sz="2000">
              <a:solidFill>
                <a:srgbClr val="0097A7"/>
              </a:solidFill>
              <a:latin typeface="Montserrat"/>
              <a:ea typeface="Montserrat"/>
              <a:cs typeface="Montserrat"/>
              <a:sym typeface="Montserrat"/>
            </a:endParaRPr>
          </a:p>
        </p:txBody>
      </p:sp>
      <p:pic>
        <p:nvPicPr>
          <p:cNvPr id="253" name="Google Shape;253;p41"/>
          <p:cNvPicPr preferRelativeResize="0"/>
          <p:nvPr/>
        </p:nvPicPr>
        <p:blipFill>
          <a:blip r:embed="rId3">
            <a:alphaModFix/>
          </a:blip>
          <a:stretch>
            <a:fillRect/>
          </a:stretch>
        </p:blipFill>
        <p:spPr>
          <a:xfrm>
            <a:off x="393179" y="1349550"/>
            <a:ext cx="2146425" cy="3336026"/>
          </a:xfrm>
          <a:prstGeom prst="rect">
            <a:avLst/>
          </a:prstGeom>
          <a:noFill/>
          <a:ln>
            <a:noFill/>
          </a:ln>
        </p:spPr>
      </p:pic>
      <p:sp>
        <p:nvSpPr>
          <p:cNvPr id="254" name="Google Shape;254;p41"/>
          <p:cNvSpPr txBox="1"/>
          <p:nvPr/>
        </p:nvSpPr>
        <p:spPr>
          <a:xfrm>
            <a:off x="553329" y="16432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Finance</a:t>
            </a:r>
            <a:endParaRPr b="1" sz="1200">
              <a:solidFill>
                <a:srgbClr val="0097A7"/>
              </a:solidFill>
              <a:latin typeface="Poppins"/>
              <a:ea typeface="Poppins"/>
              <a:cs typeface="Poppins"/>
              <a:sym typeface="Poppins"/>
            </a:endParaRPr>
          </a:p>
        </p:txBody>
      </p:sp>
      <p:sp>
        <p:nvSpPr>
          <p:cNvPr id="255" name="Google Shape;255;p41"/>
          <p:cNvSpPr txBox="1"/>
          <p:nvPr/>
        </p:nvSpPr>
        <p:spPr>
          <a:xfrm>
            <a:off x="529354" y="2147250"/>
            <a:ext cx="1850100" cy="189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Fraud detection</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Churn analysis and prediction</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Trading/Portfolio analysis/Wealth management</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rPr lang="en" sz="1000">
                <a:solidFill>
                  <a:srgbClr val="212353"/>
                </a:solidFill>
                <a:latin typeface="Poppins"/>
                <a:ea typeface="Poppins"/>
                <a:cs typeface="Poppins"/>
                <a:sym typeface="Poppins"/>
              </a:rPr>
              <a:t>- Risk management </a:t>
            </a:r>
            <a:endParaRPr sz="1000">
              <a:solidFill>
                <a:srgbClr val="212353"/>
              </a:solidFill>
              <a:latin typeface="Poppins"/>
              <a:ea typeface="Poppins"/>
              <a:cs typeface="Poppins"/>
              <a:sym typeface="Poppins"/>
            </a:endParaRPr>
          </a:p>
          <a:p>
            <a:pPr indent="0" lvl="0" marL="0" rtl="0" algn="l">
              <a:lnSpc>
                <a:spcPct val="150000"/>
              </a:lnSpc>
              <a:spcBef>
                <a:spcPts val="0"/>
              </a:spcBef>
              <a:spcAft>
                <a:spcPts val="0"/>
              </a:spcAft>
              <a:buNone/>
            </a:pPr>
            <a:r>
              <a:t/>
            </a:r>
            <a:endParaRPr sz="1000">
              <a:solidFill>
                <a:srgbClr val="212353"/>
              </a:solidFill>
              <a:latin typeface="Poppins"/>
              <a:ea typeface="Poppins"/>
              <a:cs typeface="Poppins"/>
              <a:sym typeface="Poppins"/>
            </a:endParaRPr>
          </a:p>
        </p:txBody>
      </p:sp>
      <p:sp>
        <p:nvSpPr>
          <p:cNvPr id="256" name="Google Shape;256;p41"/>
          <p:cNvSpPr txBox="1"/>
          <p:nvPr/>
        </p:nvSpPr>
        <p:spPr>
          <a:xfrm>
            <a:off x="2666046" y="16432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Retail</a:t>
            </a:r>
            <a:endParaRPr b="1" sz="1200">
              <a:solidFill>
                <a:srgbClr val="0097A7"/>
              </a:solidFill>
              <a:latin typeface="Poppins"/>
              <a:ea typeface="Poppins"/>
              <a:cs typeface="Poppins"/>
              <a:sym typeface="Poppins"/>
            </a:endParaRPr>
          </a:p>
        </p:txBody>
      </p:sp>
      <p:sp>
        <p:nvSpPr>
          <p:cNvPr id="257" name="Google Shape;257;p41"/>
          <p:cNvSpPr txBox="1"/>
          <p:nvPr/>
        </p:nvSpPr>
        <p:spPr>
          <a:xfrm>
            <a:off x="2622096" y="21472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Customer segmentation</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Trends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Competitive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Direct marketing</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Recommendations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Sentiment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000">
              <a:solidFill>
                <a:srgbClr val="212353"/>
              </a:solidFill>
              <a:latin typeface="Montserrat Medium"/>
              <a:ea typeface="Montserrat Medium"/>
              <a:cs typeface="Montserrat Medium"/>
              <a:sym typeface="Montserrat Medium"/>
            </a:endParaRPr>
          </a:p>
        </p:txBody>
      </p:sp>
      <p:pic>
        <p:nvPicPr>
          <p:cNvPr id="258" name="Google Shape;258;p41"/>
          <p:cNvPicPr preferRelativeResize="0"/>
          <p:nvPr/>
        </p:nvPicPr>
        <p:blipFill>
          <a:blip r:embed="rId3">
            <a:alphaModFix/>
          </a:blip>
          <a:stretch>
            <a:fillRect/>
          </a:stretch>
        </p:blipFill>
        <p:spPr>
          <a:xfrm>
            <a:off x="4554666" y="1349550"/>
            <a:ext cx="2146425" cy="3336026"/>
          </a:xfrm>
          <a:prstGeom prst="rect">
            <a:avLst/>
          </a:prstGeom>
          <a:noFill/>
          <a:ln>
            <a:noFill/>
          </a:ln>
        </p:spPr>
      </p:pic>
      <p:sp>
        <p:nvSpPr>
          <p:cNvPr id="259" name="Google Shape;259;p41"/>
          <p:cNvSpPr txBox="1"/>
          <p:nvPr/>
        </p:nvSpPr>
        <p:spPr>
          <a:xfrm>
            <a:off x="4735104" y="1591338"/>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Media</a:t>
            </a:r>
            <a:endParaRPr b="1" sz="1200">
              <a:solidFill>
                <a:srgbClr val="0097A7"/>
              </a:solidFill>
              <a:latin typeface="Poppins"/>
              <a:ea typeface="Poppins"/>
              <a:cs typeface="Poppins"/>
              <a:sym typeface="Poppins"/>
            </a:endParaRPr>
          </a:p>
        </p:txBody>
      </p:sp>
      <p:sp>
        <p:nvSpPr>
          <p:cNvPr id="260" name="Google Shape;260;p41"/>
          <p:cNvSpPr txBox="1"/>
          <p:nvPr/>
        </p:nvSpPr>
        <p:spPr>
          <a:xfrm>
            <a:off x="4691154" y="21472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Consumer behaviour trends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Network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Customer service analysis</a:t>
            </a:r>
            <a:endParaRPr sz="1000">
              <a:solidFill>
                <a:srgbClr val="212353"/>
              </a:solidFill>
              <a:latin typeface="Montserrat Medium"/>
              <a:ea typeface="Montserrat Medium"/>
              <a:cs typeface="Montserrat Medium"/>
              <a:sym typeface="Montserrat Medium"/>
            </a:endParaRPr>
          </a:p>
        </p:txBody>
      </p:sp>
      <p:pic>
        <p:nvPicPr>
          <p:cNvPr id="261" name="Google Shape;261;p41"/>
          <p:cNvPicPr preferRelativeResize="0"/>
          <p:nvPr/>
        </p:nvPicPr>
        <p:blipFill>
          <a:blip r:embed="rId3">
            <a:alphaModFix/>
          </a:blip>
          <a:stretch>
            <a:fillRect/>
          </a:stretch>
        </p:blipFill>
        <p:spPr>
          <a:xfrm>
            <a:off x="6612066" y="1349550"/>
            <a:ext cx="2146425" cy="3336026"/>
          </a:xfrm>
          <a:prstGeom prst="rect">
            <a:avLst/>
          </a:prstGeom>
          <a:noFill/>
          <a:ln>
            <a:noFill/>
          </a:ln>
        </p:spPr>
      </p:pic>
      <p:sp>
        <p:nvSpPr>
          <p:cNvPr id="262" name="Google Shape;262;p41"/>
          <p:cNvSpPr txBox="1"/>
          <p:nvPr/>
        </p:nvSpPr>
        <p:spPr>
          <a:xfrm>
            <a:off x="6772216" y="1591338"/>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97A7"/>
                </a:solidFill>
                <a:latin typeface="Poppins"/>
                <a:ea typeface="Poppins"/>
                <a:cs typeface="Poppins"/>
                <a:sym typeface="Poppins"/>
              </a:rPr>
              <a:t>Manufacturing</a:t>
            </a:r>
            <a:endParaRPr b="1" sz="1200">
              <a:solidFill>
                <a:srgbClr val="0097A7"/>
              </a:solidFill>
              <a:latin typeface="Poppins"/>
              <a:ea typeface="Poppins"/>
              <a:cs typeface="Poppins"/>
              <a:sym typeface="Poppins"/>
            </a:endParaRPr>
          </a:p>
        </p:txBody>
      </p:sp>
      <p:sp>
        <p:nvSpPr>
          <p:cNvPr id="263" name="Google Shape;263;p41"/>
          <p:cNvSpPr txBox="1"/>
          <p:nvPr/>
        </p:nvSpPr>
        <p:spPr>
          <a:xfrm>
            <a:off x="6783566" y="225655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Predictive maintenance</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Supply chain analysis</a:t>
            </a:r>
            <a:endParaRPr sz="10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rgbClr val="212353"/>
                </a:solidFill>
                <a:latin typeface="Montserrat Medium"/>
                <a:ea typeface="Montserrat Medium"/>
                <a:cs typeface="Montserrat Medium"/>
                <a:sym typeface="Montserrat Medium"/>
              </a:rPr>
              <a:t>- Resource optimisation</a:t>
            </a:r>
            <a:endParaRPr sz="1000">
              <a:solidFill>
                <a:srgbClr val="212353"/>
              </a:solidFill>
              <a:latin typeface="Montserrat Medium"/>
              <a:ea typeface="Montserrat Medium"/>
              <a:cs typeface="Montserrat Medium"/>
              <a:sym typeface="Montserra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2"/>
          <p:cNvPicPr preferRelativeResize="0"/>
          <p:nvPr/>
        </p:nvPicPr>
        <p:blipFill rotWithShape="1">
          <a:blip r:embed="rId3">
            <a:alphaModFix/>
          </a:blip>
          <a:srcRect b="0" l="0" r="0" t="16093"/>
          <a:stretch/>
        </p:blipFill>
        <p:spPr>
          <a:xfrm>
            <a:off x="555762" y="481562"/>
            <a:ext cx="8032476" cy="446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Github Link</a:t>
            </a:r>
            <a:r>
              <a:rPr lang="en"/>
              <a:t> </a:t>
            </a:r>
            <a:endParaRPr>
              <a:solidFill>
                <a:schemeClr val="accent5"/>
              </a:solidFill>
            </a:endParaRPr>
          </a:p>
          <a:p>
            <a:pPr indent="0" lvl="0" marL="0" rtl="0" algn="l">
              <a:spcBef>
                <a:spcPts val="0"/>
              </a:spcBef>
              <a:spcAft>
                <a:spcPts val="0"/>
              </a:spcAft>
              <a:buNone/>
            </a:pPr>
            <a:r>
              <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https://github.com/kseniiailchenko/Python_for_Data_Science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274" name="Google Shape;274;p4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275" name="Google Shape;275;p43"/>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276" name="Google Shape;276;p43"/>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9" name="Google Shape;279;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a:t>
            </a:r>
            <a:r>
              <a:rPr b="1" lang="en" sz="3000">
                <a:solidFill>
                  <a:srgbClr val="0097A7"/>
                </a:solidFill>
                <a:latin typeface="Poppins"/>
                <a:ea typeface="Poppins"/>
                <a:cs typeface="Poppins"/>
                <a:sym typeface="Poppins"/>
              </a:rPr>
              <a:t>3: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CI/CD and Git</a:t>
            </a:r>
            <a:endParaRPr b="1" sz="3000">
              <a:solidFill>
                <a:srgbClr val="0097A7"/>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558975" y="49755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CI</a:t>
            </a:r>
            <a:endParaRPr b="1" sz="2300">
              <a:solidFill>
                <a:srgbClr val="0097A7"/>
              </a:solidFill>
              <a:latin typeface="Poppins"/>
              <a:ea typeface="Poppins"/>
              <a:cs typeface="Poppins"/>
              <a:sym typeface="Poppins"/>
            </a:endParaRPr>
          </a:p>
        </p:txBody>
      </p:sp>
      <p:sp>
        <p:nvSpPr>
          <p:cNvPr id="290" name="Google Shape;290;p45"/>
          <p:cNvSpPr txBox="1"/>
          <p:nvPr/>
        </p:nvSpPr>
        <p:spPr>
          <a:xfrm>
            <a:off x="622850" y="991650"/>
            <a:ext cx="4138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rgbClr val="FFFFFF"/>
                </a:highlight>
                <a:uFill>
                  <a:noFill/>
                </a:uFill>
                <a:latin typeface="Poppins"/>
                <a:ea typeface="Poppins"/>
                <a:cs typeface="Poppins"/>
                <a:sym typeface="Poppins"/>
                <a:hlinkClick r:id="rId3">
                  <a:extLst>
                    <a:ext uri="{A12FA001-AC4F-418D-AE19-62706E023703}">
                      <ahyp:hlinkClr val="tx"/>
                    </a:ext>
                  </a:extLst>
                </a:hlinkClick>
              </a:rPr>
              <a:t>Continuous integration</a:t>
            </a:r>
            <a:r>
              <a:rPr lang="en" sz="1350">
                <a:solidFill>
                  <a:schemeClr val="dk1"/>
                </a:solidFill>
                <a:highlight>
                  <a:srgbClr val="FFFFFF"/>
                </a:highlight>
                <a:latin typeface="Poppins"/>
                <a:ea typeface="Poppins"/>
                <a:cs typeface="Poppins"/>
                <a:sym typeface="Poppins"/>
              </a:rPr>
              <a:t> is a coding philosophy and set of practices that drive development teams to implement small changes and check in code to version control repositories frequently. </a:t>
            </a:r>
            <a:endParaRPr>
              <a:solidFill>
                <a:schemeClr val="dk1"/>
              </a:solidFill>
              <a:latin typeface="Poppins"/>
              <a:ea typeface="Poppins"/>
              <a:cs typeface="Poppins"/>
              <a:sym typeface="Poppins"/>
            </a:endParaRPr>
          </a:p>
        </p:txBody>
      </p:sp>
      <p:sp>
        <p:nvSpPr>
          <p:cNvPr id="291" name="Google Shape;291;p45"/>
          <p:cNvSpPr txBox="1"/>
          <p:nvPr/>
        </p:nvSpPr>
        <p:spPr>
          <a:xfrm>
            <a:off x="622850" y="207765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CD</a:t>
            </a:r>
            <a:endParaRPr b="1" sz="2300">
              <a:solidFill>
                <a:srgbClr val="0097A7"/>
              </a:solidFill>
              <a:latin typeface="Poppins"/>
              <a:ea typeface="Poppins"/>
              <a:cs typeface="Poppins"/>
              <a:sym typeface="Poppins"/>
            </a:endParaRPr>
          </a:p>
        </p:txBody>
      </p:sp>
      <p:sp>
        <p:nvSpPr>
          <p:cNvPr id="292" name="Google Shape;292;p45"/>
          <p:cNvSpPr txBox="1"/>
          <p:nvPr/>
        </p:nvSpPr>
        <p:spPr>
          <a:xfrm>
            <a:off x="622850" y="2571750"/>
            <a:ext cx="433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E4242"/>
                </a:solidFill>
                <a:highlight>
                  <a:srgbClr val="FFFFFF"/>
                </a:highlight>
                <a:latin typeface="Poppins"/>
                <a:ea typeface="Poppins"/>
                <a:cs typeface="Poppins"/>
                <a:sym typeface="Poppins"/>
              </a:rPr>
              <a:t>Continuous delivery picks up where continuous integration ends. CD automates the delivery of applications to selected infrastructure environments.</a:t>
            </a:r>
            <a:endParaRPr>
              <a:latin typeface="Poppins"/>
              <a:ea typeface="Poppins"/>
              <a:cs typeface="Poppins"/>
              <a:sym typeface="Poppins"/>
            </a:endParaRPr>
          </a:p>
        </p:txBody>
      </p:sp>
      <p:pic>
        <p:nvPicPr>
          <p:cNvPr id="293" name="Google Shape;293;p45"/>
          <p:cNvPicPr preferRelativeResize="0"/>
          <p:nvPr/>
        </p:nvPicPr>
        <p:blipFill>
          <a:blip r:embed="rId4">
            <a:alphaModFix/>
          </a:blip>
          <a:stretch>
            <a:fillRect/>
          </a:stretch>
        </p:blipFill>
        <p:spPr>
          <a:xfrm>
            <a:off x="4321225" y="1436547"/>
            <a:ext cx="4478976" cy="2115075"/>
          </a:xfrm>
          <a:prstGeom prst="rect">
            <a:avLst/>
          </a:prstGeom>
          <a:noFill/>
          <a:ln>
            <a:noFill/>
          </a:ln>
        </p:spPr>
      </p:pic>
      <p:sp>
        <p:nvSpPr>
          <p:cNvPr id="294" name="Google Shape;294;p45"/>
          <p:cNvSpPr txBox="1"/>
          <p:nvPr/>
        </p:nvSpPr>
        <p:spPr>
          <a:xfrm>
            <a:off x="693150" y="3897850"/>
            <a:ext cx="764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E4242"/>
                </a:solidFill>
                <a:highlight>
                  <a:srgbClr val="FFFFFF"/>
                </a:highlight>
                <a:latin typeface="Poppins"/>
                <a:ea typeface="Poppins"/>
                <a:cs typeface="Poppins"/>
                <a:sym typeface="Poppins"/>
              </a:rPr>
              <a:t>The final stage of a mature CI/CD pipeline is continuous deployment. As an extension of continuous delivery, which automates the release of a production-ready build to a code repository, continuous deployment automates releasing an app to production.</a:t>
            </a:r>
            <a:r>
              <a:rPr lang="en" sz="1500">
                <a:solidFill>
                  <a:srgbClr val="151515"/>
                </a:solidFill>
                <a:highlight>
                  <a:srgbClr val="FFFFFF"/>
                </a:highlight>
              </a:rPr>
              <a:t> </a:t>
            </a:r>
            <a:endParaRPr/>
          </a:p>
        </p:txBody>
      </p:sp>
      <p:sp>
        <p:nvSpPr>
          <p:cNvPr id="295" name="Google Shape;295;p45"/>
          <p:cNvSpPr txBox="1"/>
          <p:nvPr/>
        </p:nvSpPr>
        <p:spPr>
          <a:xfrm>
            <a:off x="733350" y="3495825"/>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CD</a:t>
            </a:r>
            <a:endParaRPr b="1" sz="2300">
              <a:solidFill>
                <a:srgbClr val="0097A7"/>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nvSpPr>
        <p:spPr>
          <a:xfrm>
            <a:off x="535025" y="5332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Concepts</a:t>
            </a:r>
            <a:endParaRPr b="1" sz="2300">
              <a:solidFill>
                <a:srgbClr val="0097A7"/>
              </a:solidFill>
              <a:latin typeface="Poppins"/>
              <a:ea typeface="Poppins"/>
              <a:cs typeface="Poppins"/>
              <a:sym typeface="Poppins"/>
            </a:endParaRPr>
          </a:p>
        </p:txBody>
      </p:sp>
      <p:pic>
        <p:nvPicPr>
          <p:cNvPr id="301" name="Google Shape;301;p46"/>
          <p:cNvPicPr preferRelativeResize="0"/>
          <p:nvPr/>
        </p:nvPicPr>
        <p:blipFill rotWithShape="1">
          <a:blip r:embed="rId3">
            <a:alphaModFix/>
          </a:blip>
          <a:srcRect b="9222" l="0" r="0" t="0"/>
          <a:stretch/>
        </p:blipFill>
        <p:spPr>
          <a:xfrm>
            <a:off x="1717188" y="948476"/>
            <a:ext cx="5709625" cy="3665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nvSpPr>
        <p:spPr>
          <a:xfrm>
            <a:off x="466975" y="473900"/>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0097A7"/>
                </a:solidFill>
                <a:latin typeface="Roboto"/>
                <a:ea typeface="Roboto"/>
                <a:cs typeface="Roboto"/>
                <a:sym typeface="Roboto"/>
              </a:rPr>
              <a:t>About Git</a:t>
            </a:r>
            <a:endParaRPr b="1" i="0" sz="2000" u="none" cap="none" strike="noStrike">
              <a:solidFill>
                <a:srgbClr val="0097A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97A7"/>
              </a:solidFill>
              <a:latin typeface="Arial"/>
              <a:ea typeface="Arial"/>
              <a:cs typeface="Arial"/>
              <a:sym typeface="Arial"/>
            </a:endParaRPr>
          </a:p>
        </p:txBody>
      </p:sp>
      <p:sp>
        <p:nvSpPr>
          <p:cNvPr id="307" name="Google Shape;307;p47"/>
          <p:cNvSpPr txBox="1"/>
          <p:nvPr>
            <p:ph idx="1" type="body"/>
          </p:nvPr>
        </p:nvSpPr>
        <p:spPr>
          <a:xfrm>
            <a:off x="2456450" y="26781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00">
              <a:solidFill>
                <a:srgbClr val="273239"/>
              </a:solidFill>
              <a:highlight>
                <a:srgbClr val="FFFFFF"/>
              </a:highlight>
            </a:endParaRPr>
          </a:p>
          <a:p>
            <a:pPr indent="0" lvl="0" marL="0" rtl="0" algn="l">
              <a:lnSpc>
                <a:spcPct val="100000"/>
              </a:lnSpc>
              <a:spcBef>
                <a:spcPts val="500"/>
              </a:spcBef>
              <a:spcAft>
                <a:spcPts val="0"/>
              </a:spcAft>
              <a:buNone/>
            </a:pPr>
            <a:r>
              <a:t/>
            </a:r>
            <a:endParaRPr sz="1350">
              <a:solidFill>
                <a:srgbClr val="252525"/>
              </a:solidFill>
            </a:endParaRPr>
          </a:p>
          <a:p>
            <a:pPr indent="0" lvl="0" marL="0" rtl="0" algn="l">
              <a:lnSpc>
                <a:spcPct val="100000"/>
              </a:lnSpc>
              <a:spcBef>
                <a:spcPts val="500"/>
              </a:spcBef>
              <a:spcAft>
                <a:spcPts val="500"/>
              </a:spcAft>
              <a:buNone/>
            </a:pPr>
            <a:r>
              <a:t/>
            </a:r>
            <a:endParaRPr>
              <a:solidFill>
                <a:schemeClr val="dk1"/>
              </a:solidFill>
            </a:endParaRPr>
          </a:p>
        </p:txBody>
      </p:sp>
      <p:graphicFrame>
        <p:nvGraphicFramePr>
          <p:cNvPr id="308" name="Google Shape;308;p47"/>
          <p:cNvGraphicFramePr/>
          <p:nvPr/>
        </p:nvGraphicFramePr>
        <p:xfrm>
          <a:off x="3995500" y="704125"/>
          <a:ext cx="3000000" cy="3000000"/>
        </p:xfrm>
        <a:graphic>
          <a:graphicData uri="http://schemas.openxmlformats.org/drawingml/2006/table">
            <a:tbl>
              <a:tblPr>
                <a:noFill/>
                <a:tableStyleId>{AB0063DE-F195-49E1-AAF7-C5DC0E4D559E}</a:tableStyleId>
              </a:tblPr>
              <a:tblGrid>
                <a:gridCol w="4637175"/>
              </a:tblGrid>
              <a:tr h="5791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Git is a </a:t>
                      </a:r>
                      <a:r>
                        <a:rPr b="1" lang="en" sz="1300">
                          <a:solidFill>
                            <a:srgbClr val="273239"/>
                          </a:solidFill>
                          <a:highlight>
                            <a:srgbClr val="FFFFFF"/>
                          </a:highlight>
                          <a:latin typeface="Poppins"/>
                          <a:ea typeface="Poppins"/>
                          <a:cs typeface="Poppins"/>
                          <a:sym typeface="Poppins"/>
                        </a:rPr>
                        <a:t>free and open source distributed version control system </a:t>
                      </a:r>
                      <a:r>
                        <a:rPr lang="en" sz="1300">
                          <a:solidFill>
                            <a:srgbClr val="273239"/>
                          </a:solidFill>
                          <a:highlight>
                            <a:srgbClr val="FFFFFF"/>
                          </a:highlight>
                          <a:latin typeface="Poppins"/>
                          <a:ea typeface="Poppins"/>
                          <a:cs typeface="Poppins"/>
                          <a:sym typeface="Poppins"/>
                        </a:rPr>
                        <a:t>designed to handle the projects of different size. </a:t>
                      </a:r>
                      <a:endParaRPr sz="1300">
                        <a:solidFill>
                          <a:srgbClr val="273239"/>
                        </a:solidFill>
                        <a:highlight>
                          <a:srgbClr val="FFFFFF"/>
                        </a:highlight>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5791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Every git working directory is </a:t>
                      </a:r>
                      <a:r>
                        <a:rPr b="1" lang="en" sz="1300">
                          <a:solidFill>
                            <a:srgbClr val="273239"/>
                          </a:solidFill>
                          <a:highlight>
                            <a:srgbClr val="FFFFFF"/>
                          </a:highlight>
                          <a:latin typeface="Poppins"/>
                          <a:ea typeface="Poppins"/>
                          <a:cs typeface="Poppins"/>
                          <a:sym typeface="Poppins"/>
                        </a:rPr>
                        <a:t>a full-fledged repository</a:t>
                      </a:r>
                      <a:r>
                        <a:rPr lang="en" sz="1300">
                          <a:solidFill>
                            <a:srgbClr val="273239"/>
                          </a:solidFill>
                          <a:highlight>
                            <a:srgbClr val="FFFFFF"/>
                          </a:highlight>
                          <a:latin typeface="Poppins"/>
                          <a:ea typeface="Poppins"/>
                          <a:cs typeface="Poppins"/>
                          <a:sym typeface="Poppins"/>
                        </a:rPr>
                        <a:t> with complete history and full version-tracking capabilities, independent of network access or a central server.</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777200">
                <a:tc>
                  <a:txBody>
                    <a:bodyPr/>
                    <a:lstStyle/>
                    <a:p>
                      <a:pPr indent="0" lvl="0" marL="0" rtl="0" algn="l">
                        <a:spcBef>
                          <a:spcPts val="0"/>
                        </a:spcBef>
                        <a:spcAft>
                          <a:spcPts val="500"/>
                        </a:spcAft>
                        <a:buClr>
                          <a:schemeClr val="dk1"/>
                        </a:buClr>
                        <a:buSzPts val="1100"/>
                        <a:buFont typeface="Arial"/>
                        <a:buNone/>
                      </a:pPr>
                      <a:r>
                        <a:rPr lang="en" sz="1300">
                          <a:solidFill>
                            <a:srgbClr val="273239"/>
                          </a:solidFill>
                          <a:highlight>
                            <a:srgbClr val="FFFFFF"/>
                          </a:highlight>
                          <a:latin typeface="Poppins"/>
                          <a:ea typeface="Poppins"/>
                          <a:cs typeface="Poppins"/>
                          <a:sym typeface="Poppins"/>
                        </a:rPr>
                        <a:t>Git </a:t>
                      </a:r>
                      <a:r>
                        <a:rPr b="1" lang="en" sz="1300">
                          <a:solidFill>
                            <a:srgbClr val="273239"/>
                          </a:solidFill>
                          <a:highlight>
                            <a:srgbClr val="FFFFFF"/>
                          </a:highlight>
                          <a:latin typeface="Poppins"/>
                          <a:ea typeface="Poppins"/>
                          <a:cs typeface="Poppins"/>
                          <a:sym typeface="Poppins"/>
                        </a:rPr>
                        <a:t>allows a team of people to work together</a:t>
                      </a:r>
                      <a:r>
                        <a:rPr lang="en" sz="1300">
                          <a:solidFill>
                            <a:srgbClr val="273239"/>
                          </a:solidFill>
                          <a:highlight>
                            <a:srgbClr val="FFFFFF"/>
                          </a:highlight>
                          <a:latin typeface="Poppins"/>
                          <a:ea typeface="Poppins"/>
                          <a:cs typeface="Poppins"/>
                          <a:sym typeface="Poppins"/>
                        </a:rPr>
                        <a:t>, all using the same files. And it helps </a:t>
                      </a:r>
                      <a:r>
                        <a:rPr b="1" lang="en" sz="1300">
                          <a:solidFill>
                            <a:srgbClr val="273239"/>
                          </a:solidFill>
                          <a:highlight>
                            <a:srgbClr val="FFFFFF"/>
                          </a:highlight>
                          <a:latin typeface="Poppins"/>
                          <a:ea typeface="Poppins"/>
                          <a:cs typeface="Poppins"/>
                          <a:sym typeface="Poppins"/>
                        </a:rPr>
                        <a:t>the team cope up with the confusion</a:t>
                      </a:r>
                      <a:r>
                        <a:rPr lang="en" sz="1300">
                          <a:solidFill>
                            <a:srgbClr val="273239"/>
                          </a:solidFill>
                          <a:highlight>
                            <a:srgbClr val="FFFFFF"/>
                          </a:highlight>
                          <a:latin typeface="Poppins"/>
                          <a:ea typeface="Poppins"/>
                          <a:cs typeface="Poppins"/>
                          <a:sym typeface="Poppins"/>
                        </a:rPr>
                        <a:t> that tends to happen </a:t>
                      </a:r>
                      <a:r>
                        <a:rPr b="1" lang="en" sz="1300">
                          <a:solidFill>
                            <a:srgbClr val="273239"/>
                          </a:solidFill>
                          <a:highlight>
                            <a:srgbClr val="FFFFFF"/>
                          </a:highlight>
                          <a:latin typeface="Poppins"/>
                          <a:ea typeface="Poppins"/>
                          <a:cs typeface="Poppins"/>
                          <a:sym typeface="Poppins"/>
                        </a:rPr>
                        <a:t>when multiple people are editing the same files</a:t>
                      </a:r>
                      <a:r>
                        <a:rPr lang="en" sz="1300">
                          <a:solidFill>
                            <a:srgbClr val="273239"/>
                          </a:solidFill>
                          <a:highlight>
                            <a:srgbClr val="FFFFFF"/>
                          </a:highlight>
                          <a:latin typeface="Poppins"/>
                          <a:ea typeface="Poppins"/>
                          <a:cs typeface="Poppins"/>
                          <a:sym typeface="Poppins"/>
                        </a:rPr>
                        <a:t>.</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777200">
                <a:tc>
                  <a:txBody>
                    <a:bodyPr/>
                    <a:lstStyle/>
                    <a:p>
                      <a:pPr indent="0" lvl="0" marL="0" rtl="0" algn="l">
                        <a:spcBef>
                          <a:spcPts val="0"/>
                        </a:spcBef>
                        <a:spcAft>
                          <a:spcPts val="500"/>
                        </a:spcAft>
                        <a:buNone/>
                      </a:pPr>
                      <a:r>
                        <a:rPr lang="en" sz="1300">
                          <a:solidFill>
                            <a:srgbClr val="273239"/>
                          </a:solidFill>
                          <a:highlight>
                            <a:srgbClr val="FFFFFF"/>
                          </a:highlight>
                          <a:latin typeface="Poppins"/>
                          <a:ea typeface="Poppins"/>
                          <a:cs typeface="Poppins"/>
                          <a:sym typeface="Poppins"/>
                        </a:rPr>
                        <a:t>Git relies on the </a:t>
                      </a:r>
                      <a:r>
                        <a:rPr b="1" lang="en" sz="1300">
                          <a:solidFill>
                            <a:srgbClr val="273239"/>
                          </a:solidFill>
                          <a:highlight>
                            <a:srgbClr val="FFFFFF"/>
                          </a:highlight>
                          <a:latin typeface="Poppins"/>
                          <a:ea typeface="Poppins"/>
                          <a:cs typeface="Poppins"/>
                          <a:sym typeface="Poppins"/>
                        </a:rPr>
                        <a:t>basis of distributed development</a:t>
                      </a:r>
                      <a:r>
                        <a:rPr lang="en" sz="1300">
                          <a:solidFill>
                            <a:srgbClr val="273239"/>
                          </a:solidFill>
                          <a:highlight>
                            <a:srgbClr val="FFFFFF"/>
                          </a:highlight>
                          <a:latin typeface="Poppins"/>
                          <a:ea typeface="Poppins"/>
                          <a:cs typeface="Poppins"/>
                          <a:sym typeface="Poppins"/>
                        </a:rPr>
                        <a:t> of a software where more than one developer may have access to the source code of a specific application and can modify changes to it which may be seen by other developers.</a:t>
                      </a:r>
                      <a:endParaRPr>
                        <a:latin typeface="Poppins"/>
                        <a:ea typeface="Poppins"/>
                        <a:cs typeface="Poppins"/>
                        <a:sym typeface="Poppins"/>
                      </a:endParaRPr>
                    </a:p>
                  </a:txBody>
                  <a:tcPr marT="91425" marB="91425" marR="91425" marL="91425">
                    <a:lnL cap="flat" cmpd="sng" w="19050">
                      <a:solidFill>
                        <a:srgbClr val="2DC5FA"/>
                      </a:solidFill>
                      <a:prstDash val="solid"/>
                      <a:round/>
                      <a:headEnd len="sm" w="sm" type="none"/>
                      <a:tailEnd len="sm" w="sm" type="none"/>
                    </a:lnL>
                    <a:lnR cap="flat" cmpd="sng" w="19050">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bl>
          </a:graphicData>
        </a:graphic>
      </p:graphicFrame>
      <p:pic>
        <p:nvPicPr>
          <p:cNvPr id="309" name="Google Shape;309;p47"/>
          <p:cNvPicPr preferRelativeResize="0"/>
          <p:nvPr/>
        </p:nvPicPr>
        <p:blipFill rotWithShape="1">
          <a:blip r:embed="rId3">
            <a:alphaModFix/>
          </a:blip>
          <a:srcRect b="4689" l="0" r="0" t="0"/>
          <a:stretch/>
        </p:blipFill>
        <p:spPr>
          <a:xfrm>
            <a:off x="523375" y="1293400"/>
            <a:ext cx="3169275" cy="2748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nvSpPr>
        <p:spPr>
          <a:xfrm>
            <a:off x="535025" y="509825"/>
            <a:ext cx="3071400" cy="51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Git </a:t>
            </a:r>
            <a:r>
              <a:rPr b="1" lang="en" sz="2300">
                <a:solidFill>
                  <a:srgbClr val="0097A7"/>
                </a:solidFill>
                <a:latin typeface="Poppins"/>
                <a:ea typeface="Poppins"/>
                <a:cs typeface="Poppins"/>
                <a:sym typeface="Poppins"/>
              </a:rPr>
              <a:t>Vocabulary</a:t>
            </a:r>
            <a:endParaRPr b="1" sz="2300">
              <a:solidFill>
                <a:srgbClr val="0097A7"/>
              </a:solidFill>
              <a:latin typeface="Poppins"/>
              <a:ea typeface="Poppins"/>
              <a:cs typeface="Poppins"/>
              <a:sym typeface="Poppins"/>
            </a:endParaRPr>
          </a:p>
        </p:txBody>
      </p:sp>
      <p:sp>
        <p:nvSpPr>
          <p:cNvPr id="315" name="Google Shape;315;p48"/>
          <p:cNvSpPr txBox="1"/>
          <p:nvPr/>
        </p:nvSpPr>
        <p:spPr>
          <a:xfrm>
            <a:off x="431975" y="1027325"/>
            <a:ext cx="8167200" cy="352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252525"/>
                </a:solidFill>
                <a:highlight>
                  <a:srgbClr val="FFFFFF"/>
                </a:highlight>
                <a:latin typeface="Poppins"/>
                <a:ea typeface="Poppins"/>
                <a:cs typeface="Poppins"/>
                <a:sym typeface="Poppins"/>
              </a:rPr>
              <a:t>A</a:t>
            </a:r>
            <a:r>
              <a:rPr b="1" lang="en" sz="1150">
                <a:solidFill>
                  <a:srgbClr val="252525"/>
                </a:solidFill>
                <a:highlight>
                  <a:srgbClr val="FFFFFF"/>
                </a:highlight>
                <a:latin typeface="Poppins"/>
                <a:ea typeface="Poppins"/>
                <a:cs typeface="Poppins"/>
                <a:sym typeface="Poppins"/>
              </a:rPr>
              <a:t> local repository </a:t>
            </a:r>
            <a:r>
              <a:rPr lang="en" sz="1150">
                <a:solidFill>
                  <a:srgbClr val="252525"/>
                </a:solidFill>
                <a:highlight>
                  <a:srgbClr val="FFFFFF"/>
                </a:highlight>
                <a:latin typeface="Poppins"/>
                <a:ea typeface="Poppins"/>
                <a:cs typeface="Poppins"/>
                <a:sym typeface="Poppins"/>
              </a:rPr>
              <a:t>is storage where your code will be stored.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lang="en" sz="1150">
                <a:solidFill>
                  <a:srgbClr val="252525"/>
                </a:solidFill>
                <a:highlight>
                  <a:srgbClr val="FFFFFF"/>
                </a:highlight>
                <a:latin typeface="Poppins"/>
                <a:ea typeface="Poppins"/>
                <a:cs typeface="Poppins"/>
                <a:sym typeface="Poppins"/>
              </a:rPr>
              <a:t>To share code with others, you need a </a:t>
            </a:r>
            <a:r>
              <a:rPr b="1" lang="en" sz="1150">
                <a:solidFill>
                  <a:srgbClr val="252525"/>
                </a:solidFill>
                <a:highlight>
                  <a:srgbClr val="FFFFFF"/>
                </a:highlight>
                <a:latin typeface="Poppins"/>
                <a:ea typeface="Poppins"/>
                <a:cs typeface="Poppins"/>
                <a:sym typeface="Poppins"/>
              </a:rPr>
              <a:t>remote repository</a:t>
            </a:r>
            <a:r>
              <a:rPr lang="en" sz="1150">
                <a:solidFill>
                  <a:srgbClr val="252525"/>
                </a:solidFill>
                <a:highlight>
                  <a:srgbClr val="FFFFFF"/>
                </a:highlight>
                <a:latin typeface="Poppins"/>
                <a:ea typeface="Poppins"/>
                <a:cs typeface="Poppins"/>
                <a:sym typeface="Poppins"/>
              </a:rPr>
              <a:t>. It’s a copy of your local files that will be stored on the Cloud and available for collaboration.</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File staging </a:t>
            </a:r>
            <a:r>
              <a:rPr lang="en" sz="1150">
                <a:solidFill>
                  <a:srgbClr val="252525"/>
                </a:solidFill>
                <a:highlight>
                  <a:srgbClr val="FFFFFF"/>
                </a:highlight>
                <a:latin typeface="Poppins"/>
                <a:ea typeface="Poppins"/>
                <a:cs typeface="Poppins"/>
                <a:sym typeface="Poppins"/>
              </a:rPr>
              <a:t>is the process of preparing files to transfer into a remote repository. Define which files needs to be shared, make sure they are named and saved correctly.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commit</a:t>
            </a:r>
            <a:r>
              <a:rPr lang="en" sz="1150">
                <a:solidFill>
                  <a:srgbClr val="252525"/>
                </a:solidFill>
                <a:highlight>
                  <a:srgbClr val="FFFFFF"/>
                </a:highlight>
                <a:latin typeface="Poppins"/>
                <a:ea typeface="Poppins"/>
                <a:cs typeface="Poppins"/>
                <a:sym typeface="Poppins"/>
              </a:rPr>
              <a:t> the process of saving changes in the local repository.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File push </a:t>
            </a:r>
            <a:r>
              <a:rPr lang="en" sz="1150">
                <a:solidFill>
                  <a:srgbClr val="252525"/>
                </a:solidFill>
                <a:highlight>
                  <a:srgbClr val="FFFFFF"/>
                </a:highlight>
                <a:latin typeface="Poppins"/>
                <a:ea typeface="Poppins"/>
                <a:cs typeface="Poppins"/>
                <a:sym typeface="Poppins"/>
              </a:rPr>
              <a:t>is the process of transferring files to the remote repository.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status </a:t>
            </a:r>
            <a:r>
              <a:rPr lang="en" sz="1150">
                <a:solidFill>
                  <a:srgbClr val="252525"/>
                </a:solidFill>
                <a:highlight>
                  <a:srgbClr val="FFFFFF"/>
                </a:highlight>
                <a:latin typeface="Poppins"/>
                <a:ea typeface="Poppins"/>
                <a:cs typeface="Poppins"/>
                <a:sym typeface="Poppins"/>
              </a:rPr>
              <a:t>is a command that allows seeing which files are modified and what of those are in the staging area, ready to be committed.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Git log </a:t>
            </a:r>
            <a:r>
              <a:rPr lang="en" sz="1150">
                <a:solidFill>
                  <a:srgbClr val="252525"/>
                </a:solidFill>
                <a:highlight>
                  <a:srgbClr val="FFFFFF"/>
                </a:highlight>
                <a:latin typeface="Poppins"/>
                <a:ea typeface="Poppins"/>
                <a:cs typeface="Poppins"/>
                <a:sym typeface="Poppins"/>
              </a:rPr>
              <a:t>is a command used to see all the commits performed by a user. Developers can see which code versions are available for collaborative editing.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b="1" lang="en" sz="1150">
                <a:solidFill>
                  <a:srgbClr val="252525"/>
                </a:solidFill>
                <a:highlight>
                  <a:srgbClr val="FFFFFF"/>
                </a:highlight>
                <a:latin typeface="Poppins"/>
                <a:ea typeface="Poppins"/>
                <a:cs typeface="Poppins"/>
                <a:sym typeface="Poppins"/>
              </a:rPr>
              <a:t>Merging </a:t>
            </a:r>
            <a:r>
              <a:rPr lang="en" sz="1150">
                <a:solidFill>
                  <a:srgbClr val="252525"/>
                </a:solidFill>
                <a:highlight>
                  <a:srgbClr val="FFFFFF"/>
                </a:highlight>
                <a:latin typeface="Poppins"/>
                <a:ea typeface="Poppins"/>
                <a:cs typeface="Poppins"/>
                <a:sym typeface="Poppins"/>
              </a:rPr>
              <a:t>refers to joining two commit histories. These can be very useful when you need to upload parallel edits into a single file. No progress is lost. </a:t>
            </a:r>
            <a:endParaRPr sz="1150">
              <a:solidFill>
                <a:srgbClr val="252525"/>
              </a:solidFill>
              <a:highlight>
                <a:srgbClr val="FFFFFF"/>
              </a:highlight>
              <a:latin typeface="Poppins"/>
              <a:ea typeface="Poppins"/>
              <a:cs typeface="Poppins"/>
              <a:sym typeface="Poppins"/>
            </a:endParaRPr>
          </a:p>
          <a:p>
            <a:pPr indent="0" lvl="0" marL="0" rtl="0" algn="l">
              <a:lnSpc>
                <a:spcPct val="115000"/>
              </a:lnSpc>
              <a:spcBef>
                <a:spcPts val="500"/>
              </a:spcBef>
              <a:spcAft>
                <a:spcPts val="500"/>
              </a:spcAft>
              <a:buNone/>
            </a:pPr>
            <a:r>
              <a:rPr b="1" lang="en" sz="1150">
                <a:solidFill>
                  <a:srgbClr val="252525"/>
                </a:solidFill>
                <a:highlight>
                  <a:srgbClr val="FFFFFF"/>
                </a:highlight>
                <a:latin typeface="Poppins"/>
                <a:ea typeface="Poppins"/>
                <a:cs typeface="Poppins"/>
                <a:sym typeface="Poppins"/>
              </a:rPr>
              <a:t>Pull request </a:t>
            </a:r>
            <a:r>
              <a:rPr lang="en" sz="1150">
                <a:solidFill>
                  <a:srgbClr val="252525"/>
                </a:solidFill>
                <a:highlight>
                  <a:srgbClr val="FFFFFF"/>
                </a:highlight>
                <a:latin typeface="Poppins"/>
                <a:ea typeface="Poppins"/>
                <a:cs typeface="Poppins"/>
                <a:sym typeface="Poppins"/>
              </a:rPr>
              <a:t>allows developers to let other developers know the updates made to the codebase. </a:t>
            </a:r>
            <a:endParaRPr sz="1150">
              <a:solidFill>
                <a:srgbClr val="252525"/>
              </a:solidFill>
              <a:highlight>
                <a:srgbClr val="FFFFFF"/>
              </a:highlight>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9"/>
          <p:cNvSpPr txBox="1"/>
          <p:nvPr/>
        </p:nvSpPr>
        <p:spPr>
          <a:xfrm>
            <a:off x="3229850" y="1526450"/>
            <a:ext cx="26844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latin typeface="Poppins"/>
                <a:ea typeface="Poppins"/>
                <a:cs typeface="Poppins"/>
                <a:sym typeface="Poppins"/>
              </a:rPr>
              <a:t>GitLab was founded in 2011 as an alternative to GitHub and BitBucket. </a:t>
            </a:r>
            <a:endParaRPr sz="1200">
              <a:solidFill>
                <a:srgbClr val="252525"/>
              </a:solidFill>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latin typeface="Poppins"/>
                <a:ea typeface="Poppins"/>
                <a:cs typeface="Poppins"/>
                <a:sym typeface="Poppins"/>
              </a:rPr>
              <a:t>+</a:t>
            </a:r>
            <a:r>
              <a:rPr lang="en" sz="1200">
                <a:solidFill>
                  <a:srgbClr val="252525"/>
                </a:solidFill>
                <a:latin typeface="Poppins"/>
                <a:ea typeface="Poppins"/>
                <a:cs typeface="Poppins"/>
                <a:sym typeface="Poppins"/>
              </a:rPr>
              <a:t> </a:t>
            </a:r>
            <a:r>
              <a:rPr lang="en" sz="1200">
                <a:solidFill>
                  <a:srgbClr val="252525"/>
                </a:solidFill>
                <a:latin typeface="Poppins"/>
                <a:ea typeface="Poppins"/>
                <a:cs typeface="Poppins"/>
                <a:sym typeface="Poppins"/>
              </a:rPr>
              <a:t>extensive functionality, which is neatly packed into a great UI regardless of its versatility. </a:t>
            </a:r>
            <a:endParaRPr sz="1200">
              <a:solidFill>
                <a:srgbClr val="252525"/>
              </a:solidFill>
              <a:latin typeface="Poppins"/>
              <a:ea typeface="Poppins"/>
              <a:cs typeface="Poppins"/>
              <a:sym typeface="Poppins"/>
            </a:endParaRPr>
          </a:p>
          <a:p>
            <a:pPr indent="0" lvl="0" marL="0" rtl="0" algn="l">
              <a:lnSpc>
                <a:spcPct val="115000"/>
              </a:lnSpc>
              <a:spcBef>
                <a:spcPts val="2200"/>
              </a:spcBef>
              <a:spcAft>
                <a:spcPts val="0"/>
              </a:spcAft>
              <a:buClr>
                <a:schemeClr val="dk1"/>
              </a:buClr>
              <a:buSzPts val="1100"/>
              <a:buFont typeface="Arial"/>
              <a:buNone/>
            </a:pPr>
            <a:r>
              <a:rPr b="1" lang="en" sz="1200">
                <a:solidFill>
                  <a:srgbClr val="252525"/>
                </a:solidFill>
                <a:latin typeface="Poppins"/>
                <a:ea typeface="Poppins"/>
                <a:cs typeface="Poppins"/>
                <a:sym typeface="Poppins"/>
              </a:rPr>
              <a:t>+</a:t>
            </a:r>
            <a:r>
              <a:rPr lang="en" sz="1200">
                <a:solidFill>
                  <a:srgbClr val="252525"/>
                </a:solidFill>
                <a:latin typeface="Poppins"/>
                <a:ea typeface="Poppins"/>
                <a:cs typeface="Poppins"/>
                <a:sym typeface="Poppins"/>
              </a:rPr>
              <a:t> support of </a:t>
            </a:r>
            <a:r>
              <a:rPr lang="en" sz="1200">
                <a:solidFill>
                  <a:srgbClr val="252525"/>
                </a:solidFill>
                <a:uFill>
                  <a:noFill/>
                </a:uFill>
                <a:latin typeface="Poppins"/>
                <a:ea typeface="Poppins"/>
                <a:cs typeface="Poppins"/>
                <a:sym typeface="Poppins"/>
                <a:hlinkClick r:id="rId3">
                  <a:extLst>
                    <a:ext uri="{A12FA001-AC4F-418D-AE19-62706E023703}">
                      <ahyp:hlinkClr val="tx"/>
                    </a:ext>
                  </a:extLst>
                </a:hlinkClick>
              </a:rPr>
              <a:t>CI pipeline and Docker</a:t>
            </a:r>
            <a:r>
              <a:rPr lang="en" sz="1200">
                <a:solidFill>
                  <a:srgbClr val="252525"/>
                </a:solidFill>
                <a:latin typeface="Poppins"/>
                <a:ea typeface="Poppins"/>
                <a:cs typeface="Poppins"/>
                <a:sym typeface="Poppins"/>
              </a:rPr>
              <a:t> </a:t>
            </a:r>
            <a:endParaRPr sz="1200">
              <a:solidFill>
                <a:srgbClr val="252525"/>
              </a:solidFill>
              <a:latin typeface="Poppins"/>
              <a:ea typeface="Poppins"/>
              <a:cs typeface="Poppins"/>
              <a:sym typeface="Poppins"/>
            </a:endParaRPr>
          </a:p>
          <a:p>
            <a:pPr indent="0" lvl="0" marL="0" rtl="0" algn="ctr">
              <a:spcBef>
                <a:spcPts val="2200"/>
              </a:spcBef>
              <a:spcAft>
                <a:spcPts val="0"/>
              </a:spcAft>
              <a:buNone/>
            </a:pPr>
            <a:r>
              <a:t/>
            </a:r>
            <a:endParaRPr sz="1200">
              <a:solidFill>
                <a:srgbClr val="222222"/>
              </a:solidFill>
              <a:latin typeface="Poppins"/>
              <a:ea typeface="Poppins"/>
              <a:cs typeface="Poppins"/>
              <a:sym typeface="Poppins"/>
            </a:endParaRPr>
          </a:p>
        </p:txBody>
      </p:sp>
      <p:sp>
        <p:nvSpPr>
          <p:cNvPr id="322" name="Google Shape;322;p49"/>
          <p:cNvSpPr txBox="1"/>
          <p:nvPr/>
        </p:nvSpPr>
        <p:spPr>
          <a:xfrm>
            <a:off x="6204550" y="12120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latin typeface="Poppins"/>
              <a:ea typeface="Poppins"/>
              <a:cs typeface="Poppins"/>
              <a:sym typeface="Poppins"/>
            </a:endParaRPr>
          </a:p>
        </p:txBody>
      </p:sp>
      <p:sp>
        <p:nvSpPr>
          <p:cNvPr id="323" name="Google Shape;323;p49"/>
          <p:cNvSpPr txBox="1"/>
          <p:nvPr/>
        </p:nvSpPr>
        <p:spPr>
          <a:xfrm>
            <a:off x="6204550" y="1611525"/>
            <a:ext cx="2524200" cy="7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latin typeface="Poppins"/>
                <a:ea typeface="Poppins"/>
                <a:cs typeface="Poppins"/>
                <a:sym typeface="Poppins"/>
              </a:rPr>
              <a:t>BitBucket was created by an Australian team and later acquired by Atlassian in 2010.</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2200"/>
              </a:spcAft>
              <a:buNone/>
            </a:pPr>
            <a:r>
              <a:rPr lang="en" sz="1200">
                <a:solidFill>
                  <a:srgbClr val="252525"/>
                </a:solidFill>
                <a:highlight>
                  <a:srgbClr val="FFFFFF"/>
                </a:highlight>
                <a:latin typeface="Poppins"/>
                <a:ea typeface="Poppins"/>
                <a:cs typeface="Poppins"/>
                <a:sym typeface="Poppins"/>
              </a:rPr>
              <a:t> </a:t>
            </a: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the possibility to host an unlimited number of private repositories for small teams (1-5 users). </a:t>
            </a:r>
            <a:endParaRPr sz="1200">
              <a:solidFill>
                <a:srgbClr val="222222"/>
              </a:solidFill>
              <a:latin typeface="Poppins"/>
              <a:ea typeface="Poppins"/>
              <a:cs typeface="Poppins"/>
              <a:sym typeface="Poppins"/>
            </a:endParaRPr>
          </a:p>
        </p:txBody>
      </p:sp>
      <p:sp>
        <p:nvSpPr>
          <p:cNvPr id="324" name="Google Shape;324;p49"/>
          <p:cNvSpPr txBox="1"/>
          <p:nvPr/>
        </p:nvSpPr>
        <p:spPr>
          <a:xfrm>
            <a:off x="415350" y="1526450"/>
            <a:ext cx="2524200" cy="31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latin typeface="Poppins"/>
                <a:ea typeface="Poppins"/>
                <a:cs typeface="Poppins"/>
                <a:sym typeface="Poppins"/>
              </a:rPr>
              <a:t>GitHub is the largest Git-based version-control platform. </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a:t>
            </a:r>
            <a:r>
              <a:rPr lang="en" sz="1200">
                <a:solidFill>
                  <a:srgbClr val="252525"/>
                </a:solidFill>
                <a:highlight>
                  <a:srgbClr val="FFFFFF"/>
                </a:highlight>
                <a:latin typeface="Poppins"/>
                <a:ea typeface="Poppins"/>
                <a:cs typeface="Poppins"/>
                <a:sym typeface="Poppins"/>
              </a:rPr>
              <a:t>GitHub has a simple User Interface that quickly gets developers in the flow of working with Git algorithms. </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None/>
            </a:pPr>
            <a:r>
              <a:rPr b="1" lang="en" sz="1200">
                <a:solidFill>
                  <a:srgbClr val="252525"/>
                </a:solidFill>
                <a:highlight>
                  <a:srgbClr val="FFFFFF"/>
                </a:highlight>
                <a:latin typeface="Poppins"/>
                <a:ea typeface="Poppins"/>
                <a:cs typeface="Poppins"/>
                <a:sym typeface="Poppins"/>
              </a:rPr>
              <a:t>+</a:t>
            </a:r>
            <a:r>
              <a:rPr lang="en" sz="1200">
                <a:solidFill>
                  <a:srgbClr val="252525"/>
                </a:solidFill>
                <a:highlight>
                  <a:srgbClr val="FFFFFF"/>
                </a:highlight>
                <a:latin typeface="Poppins"/>
                <a:ea typeface="Poppins"/>
                <a:cs typeface="Poppins"/>
                <a:sym typeface="Poppins"/>
              </a:rPr>
              <a:t> the service pushes and pulls requests and merges versions quickly.</a:t>
            </a:r>
            <a:endParaRPr sz="1200">
              <a:solidFill>
                <a:srgbClr val="252525"/>
              </a:solidFill>
              <a:highlight>
                <a:srgbClr val="FFFFFF"/>
              </a:highlight>
              <a:latin typeface="Poppins"/>
              <a:ea typeface="Poppins"/>
              <a:cs typeface="Poppins"/>
              <a:sym typeface="Poppins"/>
            </a:endParaRPr>
          </a:p>
          <a:p>
            <a:pPr indent="0" lvl="0" marL="0" rtl="0" algn="l">
              <a:lnSpc>
                <a:spcPct val="115000"/>
              </a:lnSpc>
              <a:spcBef>
                <a:spcPts val="2200"/>
              </a:spcBef>
              <a:spcAft>
                <a:spcPts val="0"/>
              </a:spcAft>
              <a:buClr>
                <a:schemeClr val="dk1"/>
              </a:buClr>
              <a:buSzPts val="1100"/>
              <a:buFont typeface="Arial"/>
              <a:buNone/>
            </a:pPr>
            <a:r>
              <a:t/>
            </a:r>
            <a:endParaRPr sz="1200">
              <a:solidFill>
                <a:srgbClr val="252525"/>
              </a:solidFill>
              <a:highlight>
                <a:srgbClr val="FFFFFF"/>
              </a:highlight>
              <a:latin typeface="Poppins"/>
              <a:ea typeface="Poppins"/>
              <a:cs typeface="Poppins"/>
              <a:sym typeface="Poppins"/>
            </a:endParaRPr>
          </a:p>
          <a:p>
            <a:pPr indent="0" lvl="0" marL="0" rtl="0" algn="ctr">
              <a:spcBef>
                <a:spcPts val="2200"/>
              </a:spcBef>
              <a:spcAft>
                <a:spcPts val="0"/>
              </a:spcAft>
              <a:buNone/>
            </a:pPr>
            <a:r>
              <a:t/>
            </a:r>
            <a:endParaRPr sz="1200">
              <a:solidFill>
                <a:srgbClr val="222222"/>
              </a:solidFill>
              <a:latin typeface="Poppins"/>
              <a:ea typeface="Poppins"/>
              <a:cs typeface="Poppins"/>
              <a:sym typeface="Poppins"/>
            </a:endParaRPr>
          </a:p>
        </p:txBody>
      </p:sp>
      <p:pic>
        <p:nvPicPr>
          <p:cNvPr id="325" name="Google Shape;325;p49"/>
          <p:cNvPicPr preferRelativeResize="0"/>
          <p:nvPr/>
        </p:nvPicPr>
        <p:blipFill rotWithShape="1">
          <a:blip r:embed="rId4">
            <a:alphaModFix/>
          </a:blip>
          <a:srcRect b="0" l="38343" r="37513" t="0"/>
          <a:stretch/>
        </p:blipFill>
        <p:spPr>
          <a:xfrm>
            <a:off x="4268117" y="416175"/>
            <a:ext cx="711225" cy="914825"/>
          </a:xfrm>
          <a:prstGeom prst="rect">
            <a:avLst/>
          </a:prstGeom>
          <a:noFill/>
          <a:ln>
            <a:noFill/>
          </a:ln>
        </p:spPr>
      </p:pic>
      <p:pic>
        <p:nvPicPr>
          <p:cNvPr id="326" name="Google Shape;326;p49"/>
          <p:cNvPicPr preferRelativeResize="0"/>
          <p:nvPr/>
        </p:nvPicPr>
        <p:blipFill rotWithShape="1">
          <a:blip r:embed="rId5">
            <a:alphaModFix/>
          </a:blip>
          <a:srcRect b="0" l="15889" r="17462" t="0"/>
          <a:stretch/>
        </p:blipFill>
        <p:spPr>
          <a:xfrm>
            <a:off x="6742787" y="536250"/>
            <a:ext cx="1448022" cy="674700"/>
          </a:xfrm>
          <a:prstGeom prst="rect">
            <a:avLst/>
          </a:prstGeom>
          <a:noFill/>
          <a:ln>
            <a:noFill/>
          </a:ln>
        </p:spPr>
      </p:pic>
      <p:pic>
        <p:nvPicPr>
          <p:cNvPr id="327" name="Google Shape;327;p49"/>
          <p:cNvPicPr preferRelativeResize="0"/>
          <p:nvPr/>
        </p:nvPicPr>
        <p:blipFill rotWithShape="1">
          <a:blip r:embed="rId6">
            <a:alphaModFix/>
          </a:blip>
          <a:srcRect b="0" l="36476" r="35064" t="0"/>
          <a:stretch/>
        </p:blipFill>
        <p:spPr>
          <a:xfrm>
            <a:off x="1225625" y="536250"/>
            <a:ext cx="802835" cy="87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333" name="Google Shape;333;p5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334" name="Google Shape;334;p5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335" name="Google Shape;335;p5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336" name="Google Shape;33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8" name="Google Shape;338;p5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0097A7"/>
                </a:solidFill>
                <a:latin typeface="Roboto"/>
                <a:ea typeface="Roboto"/>
                <a:cs typeface="Roboto"/>
                <a:sym typeface="Roboto"/>
              </a:rPr>
              <a:t>Creating a GitHub repository:</a:t>
            </a:r>
            <a:endParaRPr b="1" i="0" sz="2000" u="none" cap="none" strike="noStrike">
              <a:solidFill>
                <a:srgbClr val="0097A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97A7"/>
              </a:solidFill>
              <a:latin typeface="Arial"/>
              <a:ea typeface="Arial"/>
              <a:cs typeface="Arial"/>
              <a:sym typeface="Arial"/>
            </a:endParaRPr>
          </a:p>
        </p:txBody>
      </p:sp>
      <p:sp>
        <p:nvSpPr>
          <p:cNvPr id="344" name="Google Shape;344;p51"/>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1"/>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1"/>
          <p:cNvPicPr preferRelativeResize="0"/>
          <p:nvPr/>
        </p:nvPicPr>
        <p:blipFill rotWithShape="1">
          <a:blip r:embed="rId3">
            <a:alphaModFix/>
          </a:blip>
          <a:srcRect b="0" l="0" r="0" t="0"/>
          <a:stretch/>
        </p:blipFill>
        <p:spPr>
          <a:xfrm>
            <a:off x="838200" y="1460125"/>
            <a:ext cx="3753809" cy="2921375"/>
          </a:xfrm>
          <a:prstGeom prst="rect">
            <a:avLst/>
          </a:prstGeom>
          <a:noFill/>
          <a:ln>
            <a:noFill/>
          </a:ln>
        </p:spPr>
      </p:pic>
      <p:sp>
        <p:nvSpPr>
          <p:cNvPr id="347" name="Google Shape;347;p51"/>
          <p:cNvSpPr txBox="1"/>
          <p:nvPr/>
        </p:nvSpPr>
        <p:spPr>
          <a:xfrm>
            <a:off x="4870825" y="1474875"/>
            <a:ext cx="350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1"/>
          <p:cNvSpPr txBox="1"/>
          <p:nvPr/>
        </p:nvSpPr>
        <p:spPr>
          <a:xfrm>
            <a:off x="5007175" y="1487275"/>
            <a:ext cx="344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1"/>
          <p:cNvSpPr txBox="1"/>
          <p:nvPr/>
        </p:nvSpPr>
        <p:spPr>
          <a:xfrm>
            <a:off x="5081525" y="1512075"/>
            <a:ext cx="33711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 a meaningful name for the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Concise description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Consider the privacy</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Add a README.md file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Pushing changes to GitHub repo:</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2"/>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2"/>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2"/>
          <p:cNvSpPr txBox="1"/>
          <p:nvPr/>
        </p:nvSpPr>
        <p:spPr>
          <a:xfrm>
            <a:off x="644025" y="1470875"/>
            <a:ext cx="747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push </a:t>
            </a:r>
            <a:r>
              <a:rPr b="1" i="0" lang="en" sz="1400" u="none" cap="none" strike="noStrike">
                <a:solidFill>
                  <a:srgbClr val="FF0000"/>
                </a:solidFill>
                <a:latin typeface="Arial"/>
                <a:ea typeface="Arial"/>
                <a:cs typeface="Arial"/>
                <a:sym typeface="Arial"/>
              </a:rPr>
              <a:t>origin</a:t>
            </a:r>
            <a:r>
              <a:rPr b="1" i="0" lang="en" sz="1400" u="none" cap="none" strike="noStrike">
                <a:solidFill>
                  <a:srgbClr val="2DC5FA"/>
                </a:solidFill>
                <a:latin typeface="Arial"/>
                <a:ea typeface="Arial"/>
                <a:cs typeface="Arial"/>
                <a:sym typeface="Arial"/>
              </a:rPr>
              <a:t> </a:t>
            </a:r>
            <a:r>
              <a:rPr b="1" i="0" lang="en" sz="1400" u="none" cap="none" strike="noStrike">
                <a:solidFill>
                  <a:srgbClr val="6AA84F"/>
                </a:solidFill>
                <a:latin typeface="Arial"/>
                <a:ea typeface="Arial"/>
                <a:cs typeface="Arial"/>
                <a:sym typeface="Arial"/>
              </a:rPr>
              <a:t>m</a:t>
            </a:r>
            <a:r>
              <a:rPr b="1" lang="en">
                <a:solidFill>
                  <a:srgbClr val="6AA84F"/>
                </a:solidFill>
              </a:rPr>
              <a:t>ain</a:t>
            </a:r>
            <a:endParaRPr b="0" i="0" sz="1400" u="none" cap="none" strike="noStrike">
              <a:solidFill>
                <a:srgbClr val="6AA84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Colab</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https://colab.research.google.com/drive/1737YRYWHgRAhQe9VbqZ1e2PVIb02pRiP?usp=sharing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Undoing changes:</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3"/>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3"/>
          <p:cNvSpPr txBox="1"/>
          <p:nvPr/>
        </p:nvSpPr>
        <p:spPr>
          <a:xfrm>
            <a:off x="644025" y="1470875"/>
            <a:ext cx="7473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checkout --filename </a:t>
            </a:r>
            <a:r>
              <a:rPr b="0" i="0" lang="en" sz="1400" u="none" cap="none" strike="noStrike">
                <a:solidFill>
                  <a:srgbClr val="000000"/>
                </a:solidFill>
                <a:latin typeface="Arial"/>
                <a:ea typeface="Arial"/>
                <a:cs typeface="Arial"/>
                <a:sym typeface="Arial"/>
              </a:rPr>
              <a:t>(will revert the changes to the latest commit)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git reset HEAD filename</a:t>
            </a:r>
            <a:r>
              <a:rPr b="0" i="0" lang="en" sz="1400" u="none" cap="none" strike="noStrike">
                <a:solidFill>
                  <a:srgbClr val="000000"/>
                </a:solidFill>
                <a:latin typeface="Arial"/>
                <a:ea typeface="Arial"/>
                <a:cs typeface="Arial"/>
                <a:sym typeface="Arial"/>
              </a:rPr>
              <a:t> ( will drop ‘filename’ version from the ‘staging 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Forking a repo:</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4"/>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4"/>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4"/>
          <p:cNvSpPr txBox="1"/>
          <p:nvPr/>
        </p:nvSpPr>
        <p:spPr>
          <a:xfrm>
            <a:off x="644025" y="1242275"/>
            <a:ext cx="74739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If you are not the owner of the ‘cloned’ repo you will not be able to make changes in the remote </a:t>
            </a:r>
            <a:r>
              <a:rPr lang="en"/>
              <a:t>repo</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The purpose of fork is</a:t>
            </a:r>
            <a:r>
              <a:rPr b="0" i="0" lang="en" sz="1400" u="none" cap="none" strike="noStrike">
                <a:solidFill>
                  <a:srgbClr val="000000"/>
                </a:solidFill>
                <a:latin typeface="Arial"/>
                <a:ea typeface="Arial"/>
                <a:cs typeface="Arial"/>
                <a:sym typeface="Arial"/>
              </a:rPr>
              <a:t> to create a different ‘version’ of someone else ‘repo’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Fork </a:t>
            </a:r>
            <a:r>
              <a:rPr b="0" i="0" lang="en" sz="1400" u="none" cap="none" strike="noStrike">
                <a:solidFill>
                  <a:srgbClr val="000000"/>
                </a:solidFill>
                <a:latin typeface="Arial"/>
                <a:ea typeface="Arial"/>
                <a:cs typeface="Arial"/>
                <a:sym typeface="Arial"/>
              </a:rPr>
              <a:t>allows you to create your own copy of someone else GitHub repo in you GitHub account.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If the copy is yours, then you </a:t>
            </a:r>
            <a:r>
              <a:rPr b="1" i="0" lang="en" sz="1400" u="none" cap="none" strike="noStrike">
                <a:solidFill>
                  <a:srgbClr val="FF0000"/>
                </a:solidFill>
                <a:latin typeface="Arial"/>
                <a:ea typeface="Arial"/>
                <a:cs typeface="Arial"/>
                <a:sym typeface="Arial"/>
              </a:rPr>
              <a:t>will be allowed to make changes in the your forked GitHub repo, but not in the original repo</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To ‘fork’ someone else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54"/>
          <p:cNvPicPr preferRelativeResize="0"/>
          <p:nvPr/>
        </p:nvPicPr>
        <p:blipFill rotWithShape="1">
          <a:blip r:embed="rId3">
            <a:alphaModFix/>
          </a:blip>
          <a:srcRect b="0" l="0" r="0" t="0"/>
          <a:stretch/>
        </p:blipFill>
        <p:spPr>
          <a:xfrm>
            <a:off x="2590800" y="3227075"/>
            <a:ext cx="4219446" cy="1459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nvSpPr>
        <p:spPr>
          <a:xfrm>
            <a:off x="768350" y="68487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i="0" lang="en" sz="2000" u="none" cap="none" strike="noStrike">
                <a:solidFill>
                  <a:srgbClr val="2DC5FA"/>
                </a:solidFill>
                <a:latin typeface="Roboto"/>
                <a:ea typeface="Roboto"/>
                <a:cs typeface="Roboto"/>
                <a:sym typeface="Roboto"/>
              </a:rPr>
              <a:t>Pull request:</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5"/>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5"/>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5"/>
          <p:cNvSpPr txBox="1"/>
          <p:nvPr/>
        </p:nvSpPr>
        <p:spPr>
          <a:xfrm>
            <a:off x="656600" y="1151625"/>
            <a:ext cx="74739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Once you have your ‘forked’ repo, you can clone it in your local computer as any other repo.</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When you make local commits and upload them to your fork ‘GitHub’ repo. On the GitHub account you will have the possibility to perform a ‘pull request’</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2DC5FA"/>
                </a:solidFill>
                <a:latin typeface="Arial"/>
                <a:ea typeface="Arial"/>
                <a:cs typeface="Arial"/>
                <a:sym typeface="Arial"/>
              </a:rPr>
              <a:t>Pull request:</a:t>
            </a:r>
            <a:r>
              <a:rPr b="0" i="0" lang="en" sz="1400" u="none" cap="none" strike="noStrike">
                <a:solidFill>
                  <a:srgbClr val="000000"/>
                </a:solidFill>
                <a:latin typeface="Arial"/>
                <a:ea typeface="Arial"/>
                <a:cs typeface="Arial"/>
                <a:sym typeface="Arial"/>
              </a:rPr>
              <a:t> is asking the original owner of the repo to apply the changes you made to his/her repo.</a:t>
            </a:r>
            <a:endParaRPr b="0" i="0" sz="1400" u="none" cap="none" strike="noStrike">
              <a:solidFill>
                <a:srgbClr val="000000"/>
              </a:solidFill>
              <a:latin typeface="Arial"/>
              <a:ea typeface="Arial"/>
              <a:cs typeface="Arial"/>
              <a:sym typeface="Arial"/>
            </a:endParaRPr>
          </a:p>
        </p:txBody>
      </p:sp>
      <p:pic>
        <p:nvPicPr>
          <p:cNvPr descr="github_vs_bitbucket_gitlab-pull-request.jpg" id="383" name="Google Shape;383;p55"/>
          <p:cNvPicPr preferRelativeResize="0"/>
          <p:nvPr/>
        </p:nvPicPr>
        <p:blipFill>
          <a:blip r:embed="rId3">
            <a:alphaModFix/>
          </a:blip>
          <a:stretch>
            <a:fillRect/>
          </a:stretch>
        </p:blipFill>
        <p:spPr>
          <a:xfrm>
            <a:off x="3656650" y="2729725"/>
            <a:ext cx="4568425" cy="1957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6"/>
          <p:cNvSpPr txBox="1"/>
          <p:nvPr/>
        </p:nvSpPr>
        <p:spPr>
          <a:xfrm>
            <a:off x="588625" y="43572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2DC5FA"/>
                </a:solidFill>
                <a:latin typeface="Roboto"/>
                <a:ea typeface="Roboto"/>
                <a:cs typeface="Roboto"/>
                <a:sym typeface="Roboto"/>
              </a:rPr>
              <a:t>Exercise</a:t>
            </a:r>
            <a:r>
              <a:rPr b="1" lang="en" sz="2000">
                <a:solidFill>
                  <a:srgbClr val="2DC5FA"/>
                </a:solidFill>
                <a:latin typeface="Roboto"/>
                <a:ea typeface="Roboto"/>
                <a:cs typeface="Roboto"/>
                <a:sym typeface="Roboto"/>
              </a:rPr>
              <a:t>: Push file to GitHub</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6"/>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6"/>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6"/>
          <p:cNvSpPr txBox="1"/>
          <p:nvPr/>
        </p:nvSpPr>
        <p:spPr>
          <a:xfrm>
            <a:off x="580400" y="981450"/>
            <a:ext cx="74739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lang="en"/>
              <a:t>Initialize the local directory </a:t>
            </a:r>
            <a:r>
              <a:rPr b="1" lang="en"/>
              <a:t>Docs</a:t>
            </a:r>
            <a:r>
              <a:rPr lang="en"/>
              <a:t> as a Git repository.</a:t>
            </a:r>
            <a:endParaRPr b="0" i="0" sz="1400" u="none" cap="none" strike="noStrike">
              <a:solidFill>
                <a:srgbClr val="000000"/>
              </a:solidFill>
              <a:latin typeface="Arial"/>
              <a:ea typeface="Arial"/>
              <a:cs typeface="Arial"/>
              <a:sym typeface="Arial"/>
            </a:endParaRPr>
          </a:p>
          <a:p>
            <a:pPr indent="-317500" lvl="1" marL="914400" marR="152400" rtl="0" algn="l">
              <a:lnSpc>
                <a:spcPct val="100000"/>
              </a:lnSpc>
              <a:spcBef>
                <a:spcPts val="0"/>
              </a:spcBef>
              <a:spcAft>
                <a:spcPts val="0"/>
              </a:spcAft>
              <a:buClr>
                <a:srgbClr val="2DC5FA"/>
              </a:buClr>
              <a:buSzPts val="1400"/>
              <a:buChar char="○"/>
            </a:pPr>
            <a:r>
              <a:rPr lang="en">
                <a:solidFill>
                  <a:srgbClr val="2DC5FA"/>
                </a:solidFill>
              </a:rPr>
              <a:t>$ git init -b main</a:t>
            </a:r>
            <a:endParaRPr>
              <a:solidFill>
                <a:srgbClr val="2DC5FA"/>
              </a:solidFill>
            </a:endParaRPr>
          </a:p>
          <a:p>
            <a:pPr indent="-317500" lvl="0" marL="457200" marR="0" rtl="0" algn="l">
              <a:lnSpc>
                <a:spcPct val="100000"/>
              </a:lnSpc>
              <a:spcBef>
                <a:spcPts val="0"/>
              </a:spcBef>
              <a:spcAft>
                <a:spcPts val="0"/>
              </a:spcAft>
              <a:buClr>
                <a:srgbClr val="000000"/>
              </a:buClr>
              <a:buSzPts val="1400"/>
              <a:buFont typeface="Arial"/>
              <a:buChar char="●"/>
            </a:pPr>
            <a:r>
              <a:rPr lang="en"/>
              <a:t>Add your CV in your new local repository. </a:t>
            </a:r>
            <a:endParaRPr/>
          </a:p>
          <a:p>
            <a:pPr indent="-317500" lvl="1" marL="914400" marR="152400" rtl="0" algn="l">
              <a:lnSpc>
                <a:spcPct val="100000"/>
              </a:lnSpc>
              <a:spcBef>
                <a:spcPts val="0"/>
              </a:spcBef>
              <a:spcAft>
                <a:spcPts val="0"/>
              </a:spcAft>
              <a:buSzPts val="1400"/>
              <a:buChar char="○"/>
            </a:pPr>
            <a:r>
              <a:rPr lang="en">
                <a:solidFill>
                  <a:srgbClr val="2DC5FA"/>
                </a:solidFill>
              </a:rPr>
              <a:t>$ git add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Commit the files that you've staged in your local repository.</a:t>
            </a:r>
            <a:endParaRPr/>
          </a:p>
          <a:p>
            <a:pPr indent="-317500" lvl="1" marL="914400" marR="152400" rtl="0" algn="l">
              <a:lnSpc>
                <a:spcPct val="100000"/>
              </a:lnSpc>
              <a:spcBef>
                <a:spcPts val="0"/>
              </a:spcBef>
              <a:spcAft>
                <a:spcPts val="0"/>
              </a:spcAft>
              <a:buSzPts val="1400"/>
              <a:buChar char="○"/>
            </a:pPr>
            <a:r>
              <a:rPr lang="en">
                <a:solidFill>
                  <a:srgbClr val="2DC5FA"/>
                </a:solidFill>
              </a:rPr>
              <a:t>$ git commit -m "CV"</a:t>
            </a:r>
            <a:endParaRPr/>
          </a:p>
          <a:p>
            <a:pPr indent="-317500" lvl="0" marL="457200" marR="0" rtl="0" algn="l">
              <a:lnSpc>
                <a:spcPct val="100000"/>
              </a:lnSpc>
              <a:spcBef>
                <a:spcPts val="0"/>
              </a:spcBef>
              <a:spcAft>
                <a:spcPts val="0"/>
              </a:spcAft>
              <a:buClr>
                <a:srgbClr val="000000"/>
              </a:buClr>
              <a:buSzPts val="1400"/>
              <a:buFont typeface="Arial"/>
              <a:buChar char="●"/>
            </a:pPr>
            <a:r>
              <a:rPr lang="en"/>
              <a:t>Create a repo </a:t>
            </a:r>
            <a:r>
              <a:rPr b="1" lang="en"/>
              <a:t>Docs </a:t>
            </a:r>
            <a:r>
              <a:rPr lang="en"/>
              <a:t>on GitHub. </a:t>
            </a:r>
            <a:endParaRPr/>
          </a:p>
          <a:p>
            <a:pPr indent="-317500" lvl="0" marL="457200" marR="0" rtl="0" algn="l">
              <a:lnSpc>
                <a:spcPct val="100000"/>
              </a:lnSpc>
              <a:spcBef>
                <a:spcPts val="0"/>
              </a:spcBef>
              <a:spcAft>
                <a:spcPts val="0"/>
              </a:spcAft>
              <a:buClr>
                <a:srgbClr val="000000"/>
              </a:buClr>
              <a:buSzPts val="1400"/>
              <a:buFont typeface="Arial"/>
              <a:buChar char="●"/>
            </a:pPr>
            <a:r>
              <a:rPr lang="en"/>
              <a:t>At the top of your repository on GitHub.com's Quick Setup page, click  to copy the remote repository URL.</a:t>
            </a:r>
            <a:endParaRPr/>
          </a:p>
          <a:p>
            <a:pPr indent="-317500" lvl="0" marL="457200" marR="0" rtl="0" algn="l">
              <a:lnSpc>
                <a:spcPct val="100000"/>
              </a:lnSpc>
              <a:spcBef>
                <a:spcPts val="0"/>
              </a:spcBef>
              <a:spcAft>
                <a:spcPts val="0"/>
              </a:spcAft>
              <a:buSzPts val="1400"/>
              <a:buChar char="●"/>
            </a:pPr>
            <a:r>
              <a:rPr lang="en"/>
              <a:t>Set up connection between remote and origin</a:t>
            </a:r>
            <a:endParaRPr/>
          </a:p>
          <a:p>
            <a:pPr indent="-317500" lvl="1" marL="914400" marR="0" rtl="0" algn="l">
              <a:lnSpc>
                <a:spcPct val="100000"/>
              </a:lnSpc>
              <a:spcBef>
                <a:spcPts val="0"/>
              </a:spcBef>
              <a:spcAft>
                <a:spcPts val="0"/>
              </a:spcAft>
              <a:buSzPts val="1400"/>
              <a:buChar char="○"/>
            </a:pPr>
            <a:r>
              <a:rPr lang="en">
                <a:solidFill>
                  <a:srgbClr val="2DC5FA"/>
                </a:solidFill>
              </a:rPr>
              <a:t>$ git remote add origin &lt;REMOTE_URL&gt; </a:t>
            </a:r>
            <a:endParaRPr sz="1000">
              <a:solidFill>
                <a:srgbClr val="C9D1D9"/>
              </a:solidFill>
              <a:latin typeface="Courier New"/>
              <a:ea typeface="Courier New"/>
              <a:cs typeface="Courier New"/>
              <a:sym typeface="Courier New"/>
            </a:endParaRPr>
          </a:p>
          <a:p>
            <a:pPr indent="-317500" lvl="0" marL="457200" marR="152400" rtl="0" algn="l">
              <a:lnSpc>
                <a:spcPct val="100000"/>
              </a:lnSpc>
              <a:spcBef>
                <a:spcPts val="0"/>
              </a:spcBef>
              <a:spcAft>
                <a:spcPts val="0"/>
              </a:spcAft>
              <a:buSzPts val="1400"/>
              <a:buChar char="●"/>
            </a:pPr>
            <a:r>
              <a:rPr lang="en"/>
              <a:t>Verifies the new remote URL</a:t>
            </a:r>
            <a:endParaRPr sz="1000">
              <a:solidFill>
                <a:srgbClr val="C9D1D9"/>
              </a:solidFill>
              <a:latin typeface="Courier New"/>
              <a:ea typeface="Courier New"/>
              <a:cs typeface="Courier New"/>
              <a:sym typeface="Courier New"/>
            </a:endParaRPr>
          </a:p>
          <a:p>
            <a:pPr indent="-317500" lvl="1" marL="914400" marR="0" rtl="0" algn="l">
              <a:lnSpc>
                <a:spcPct val="100000"/>
              </a:lnSpc>
              <a:spcBef>
                <a:spcPts val="0"/>
              </a:spcBef>
              <a:spcAft>
                <a:spcPts val="0"/>
              </a:spcAft>
              <a:buClr>
                <a:srgbClr val="000000"/>
              </a:buClr>
              <a:buSzPts val="1400"/>
              <a:buFont typeface="Arial"/>
              <a:buChar char="○"/>
            </a:pPr>
            <a:r>
              <a:rPr lang="en">
                <a:solidFill>
                  <a:srgbClr val="2DC5FA"/>
                </a:solidFill>
              </a:rPr>
              <a:t>$ git remote -v</a:t>
            </a:r>
            <a:endParaRPr sz="1000">
              <a:solidFill>
                <a:srgbClr val="C9D1D9"/>
              </a:solidFill>
              <a:latin typeface="Courier New"/>
              <a:ea typeface="Courier New"/>
              <a:cs typeface="Courier New"/>
              <a:sym typeface="Courier New"/>
            </a:endParaRPr>
          </a:p>
          <a:p>
            <a:pPr indent="-317500" lvl="0" marL="457200" marR="152400" rtl="0" algn="l">
              <a:lnSpc>
                <a:spcPct val="100000"/>
              </a:lnSpc>
              <a:spcBef>
                <a:spcPts val="0"/>
              </a:spcBef>
              <a:spcAft>
                <a:spcPts val="0"/>
              </a:spcAft>
              <a:buSzPts val="1400"/>
              <a:buChar char="●"/>
            </a:pPr>
            <a:r>
              <a:rPr lang="en" sz="1000">
                <a:solidFill>
                  <a:srgbClr val="C9D1D9"/>
                </a:solidFill>
                <a:latin typeface="Courier New"/>
                <a:ea typeface="Courier New"/>
                <a:cs typeface="Courier New"/>
                <a:sym typeface="Courier New"/>
              </a:rPr>
              <a:t>#</a:t>
            </a:r>
            <a:r>
              <a:rPr lang="en">
                <a:uFill>
                  <a:noFill/>
                </a:uFill>
                <a:hlinkClick r:id="rId3"/>
              </a:rPr>
              <a:t>Push the changes</a:t>
            </a:r>
            <a:r>
              <a:rPr lang="en"/>
              <a:t> in your local repository to GitHub.com.</a:t>
            </a:r>
            <a:endParaRPr/>
          </a:p>
          <a:p>
            <a:pPr indent="-317500" lvl="1" marL="914400" marR="152400" rtl="0" algn="l">
              <a:lnSpc>
                <a:spcPct val="100000"/>
              </a:lnSpc>
              <a:spcBef>
                <a:spcPts val="0"/>
              </a:spcBef>
              <a:spcAft>
                <a:spcPts val="0"/>
              </a:spcAft>
              <a:buSzPts val="1400"/>
              <a:buChar char="○"/>
            </a:pPr>
            <a:r>
              <a:rPr lang="en">
                <a:solidFill>
                  <a:srgbClr val="2DC5FA"/>
                </a:solidFill>
              </a:rPr>
              <a:t>git push -u origin main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nvSpPr>
        <p:spPr>
          <a:xfrm>
            <a:off x="588625" y="435725"/>
            <a:ext cx="7250400" cy="756000"/>
          </a:xfrm>
          <a:prstGeom prst="rect">
            <a:avLst/>
          </a:prstGeom>
          <a:noFill/>
          <a:ln>
            <a:noFill/>
          </a:ln>
        </p:spPr>
        <p:txBody>
          <a:bodyPr anchorCtr="0" anchor="t" bIns="91425" lIns="91425" spcFirstLastPara="1" rIns="91425" wrap="square" tIns="91425">
            <a:spAutoFit/>
          </a:bodyPr>
          <a:lstStyle/>
          <a:p>
            <a:pPr indent="0" lvl="0" marL="0" marR="859536" rtl="0" algn="l">
              <a:lnSpc>
                <a:spcPct val="115578"/>
              </a:lnSpc>
              <a:spcBef>
                <a:spcPts val="2016"/>
              </a:spcBef>
              <a:spcAft>
                <a:spcPts val="0"/>
              </a:spcAft>
              <a:buClr>
                <a:srgbClr val="000000"/>
              </a:buClr>
              <a:buSzPts val="2000"/>
              <a:buFont typeface="Arial"/>
              <a:buNone/>
            </a:pPr>
            <a:r>
              <a:rPr b="1" lang="en" sz="2000">
                <a:solidFill>
                  <a:srgbClr val="2DC5FA"/>
                </a:solidFill>
                <a:latin typeface="Roboto"/>
                <a:ea typeface="Roboto"/>
                <a:cs typeface="Roboto"/>
                <a:sym typeface="Roboto"/>
              </a:rPr>
              <a:t>Small reading</a:t>
            </a:r>
            <a:endParaRPr b="1" i="0" sz="2000" u="none" cap="none" strike="noStrike">
              <a:solidFill>
                <a:srgbClr val="2DC5F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7"/>
          <p:cNvSpPr txBox="1"/>
          <p:nvPr/>
        </p:nvSpPr>
        <p:spPr>
          <a:xfrm>
            <a:off x="778850" y="1293475"/>
            <a:ext cx="7077000" cy="396300"/>
          </a:xfrm>
          <a:prstGeom prst="rect">
            <a:avLst/>
          </a:prstGeom>
          <a:noFill/>
          <a:ln>
            <a:noFill/>
          </a:ln>
        </p:spPr>
        <p:txBody>
          <a:bodyPr anchorCtr="0" anchor="t" bIns="91425" lIns="91425" spcFirstLastPara="1" rIns="91425" wrap="square" tIns="91425">
            <a:spAutoFit/>
          </a:bodyPr>
          <a:lstStyle/>
          <a:p>
            <a:pPr indent="0" lvl="0" marL="0" marR="859536" rtl="0" algn="just">
              <a:lnSpc>
                <a:spcPct val="98175"/>
              </a:lnSpc>
              <a:spcBef>
                <a:spcPts val="4013"/>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7"/>
          <p:cNvSpPr txBox="1"/>
          <p:nvPr/>
        </p:nvSpPr>
        <p:spPr>
          <a:xfrm>
            <a:off x="892375" y="1517125"/>
            <a:ext cx="68664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7"/>
          <p:cNvSpPr txBox="1"/>
          <p:nvPr/>
        </p:nvSpPr>
        <p:spPr>
          <a:xfrm>
            <a:off x="580400" y="981450"/>
            <a:ext cx="7473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lang="en"/>
              <a:t>Please read </a:t>
            </a:r>
            <a:r>
              <a:rPr lang="en" u="sng">
                <a:solidFill>
                  <a:schemeClr val="hlink"/>
                </a:solidFill>
                <a:hlinkClick r:id="rId3"/>
              </a:rPr>
              <a:t>https://dzone.com/articles/top-20-git-commands-with-examples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8"/>
          <p:cNvPicPr preferRelativeResize="0"/>
          <p:nvPr/>
        </p:nvPicPr>
        <p:blipFill>
          <a:blip r:embed="rId3">
            <a:alphaModFix/>
          </a:blip>
          <a:stretch>
            <a:fillRect/>
          </a:stretch>
        </p:blipFill>
        <p:spPr>
          <a:xfrm>
            <a:off x="3517200" y="377125"/>
            <a:ext cx="5229000" cy="4274101"/>
          </a:xfrm>
          <a:prstGeom prst="rect">
            <a:avLst/>
          </a:prstGeom>
          <a:noFill/>
          <a:ln>
            <a:noFill/>
          </a:ln>
        </p:spPr>
      </p:pic>
      <p:sp>
        <p:nvSpPr>
          <p:cNvPr id="405" name="Google Shape;405;p58"/>
          <p:cNvSpPr txBox="1"/>
          <p:nvPr/>
        </p:nvSpPr>
        <p:spPr>
          <a:xfrm>
            <a:off x="535025" y="509825"/>
            <a:ext cx="2217900" cy="51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Git </a:t>
            </a:r>
            <a:r>
              <a:rPr b="1" lang="en" sz="2300">
                <a:solidFill>
                  <a:srgbClr val="2DC5FA"/>
                </a:solidFill>
                <a:latin typeface="Poppins"/>
                <a:ea typeface="Poppins"/>
                <a:cs typeface="Poppins"/>
                <a:sym typeface="Poppins"/>
              </a:rPr>
              <a:t>Workflow</a:t>
            </a:r>
            <a:endParaRPr b="1" sz="2300">
              <a:solidFill>
                <a:srgbClr val="2DC5FA"/>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nvSpPr>
        <p:spPr>
          <a:xfrm>
            <a:off x="431125" y="387925"/>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If not Git then?</a:t>
            </a:r>
            <a:endParaRPr b="1" sz="2300">
              <a:solidFill>
                <a:srgbClr val="2DC5FA"/>
              </a:solidFill>
              <a:latin typeface="Poppins"/>
              <a:ea typeface="Poppins"/>
              <a:cs typeface="Poppins"/>
              <a:sym typeface="Poppins"/>
            </a:endParaRPr>
          </a:p>
        </p:txBody>
      </p:sp>
      <p:pic>
        <p:nvPicPr>
          <p:cNvPr id="411" name="Google Shape;411;p59"/>
          <p:cNvPicPr preferRelativeResize="0"/>
          <p:nvPr/>
        </p:nvPicPr>
        <p:blipFill rotWithShape="1">
          <a:blip r:embed="rId3">
            <a:alphaModFix/>
          </a:blip>
          <a:srcRect b="9664" l="773" r="0" t="14538"/>
          <a:stretch/>
        </p:blipFill>
        <p:spPr>
          <a:xfrm>
            <a:off x="431125" y="942175"/>
            <a:ext cx="5181173" cy="2226150"/>
          </a:xfrm>
          <a:prstGeom prst="rect">
            <a:avLst/>
          </a:prstGeom>
          <a:noFill/>
          <a:ln>
            <a:noFill/>
          </a:ln>
        </p:spPr>
      </p:pic>
      <p:pic>
        <p:nvPicPr>
          <p:cNvPr id="412" name="Google Shape;412;p59"/>
          <p:cNvPicPr preferRelativeResize="0"/>
          <p:nvPr/>
        </p:nvPicPr>
        <p:blipFill>
          <a:blip r:embed="rId4">
            <a:alphaModFix/>
          </a:blip>
          <a:stretch>
            <a:fillRect/>
          </a:stretch>
        </p:blipFill>
        <p:spPr>
          <a:xfrm>
            <a:off x="3816700" y="2727150"/>
            <a:ext cx="4976376" cy="2060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18" name="Google Shape;418;p6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419" name="Google Shape;419;p6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420" name="Google Shape;420;p6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421" name="Google Shape;42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3" name="Google Shape;423;p6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nvSpPr>
        <p:spPr>
          <a:xfrm>
            <a:off x="2566488" y="1624913"/>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1.4: </a:t>
            </a:r>
            <a:endParaRPr b="1" sz="3000">
              <a:solidFill>
                <a:srgbClr val="0097A7"/>
              </a:solidFill>
              <a:latin typeface="Poppins"/>
              <a:ea typeface="Poppins"/>
              <a:cs typeface="Poppins"/>
              <a:sym typeface="Poppins"/>
            </a:endParaRPr>
          </a:p>
          <a:p>
            <a:pPr indent="0" lvl="0" marL="0" rtl="0" algn="ctr">
              <a:lnSpc>
                <a:spcPct val="100000"/>
              </a:lnSpc>
              <a:spcBef>
                <a:spcPts val="1600"/>
              </a:spcBef>
              <a:spcAft>
                <a:spcPts val="1600"/>
              </a:spcAft>
              <a:buNone/>
            </a:pPr>
            <a:r>
              <a:rPr b="1" lang="en" sz="3000">
                <a:solidFill>
                  <a:srgbClr val="0097A7"/>
                </a:solidFill>
                <a:latin typeface="Poppins"/>
                <a:ea typeface="Poppins"/>
                <a:cs typeface="Poppins"/>
                <a:sym typeface="Poppins"/>
              </a:rPr>
              <a:t>Algorithms</a:t>
            </a:r>
            <a:r>
              <a:rPr b="1" lang="en" sz="3000">
                <a:solidFill>
                  <a:srgbClr val="0097A7"/>
                </a:solidFill>
                <a:latin typeface="Poppins"/>
                <a:ea typeface="Poppins"/>
                <a:cs typeface="Poppins"/>
                <a:sym typeface="Poppins"/>
              </a:rPr>
              <a:t>, flowcharts and pceudocode</a:t>
            </a:r>
            <a:endParaRPr b="1" sz="3000">
              <a:solidFill>
                <a:srgbClr val="0097A7"/>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Algorithm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34" name="Google Shape;434;p6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35" name="Google Shape;435;p62"/>
          <p:cNvSpPr txBox="1"/>
          <p:nvPr/>
        </p:nvSpPr>
        <p:spPr>
          <a:xfrm>
            <a:off x="498500" y="975900"/>
            <a:ext cx="7828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273239"/>
              </a:buClr>
              <a:buSzPts val="1300"/>
              <a:buFont typeface="Poppins"/>
              <a:buChar char="●"/>
            </a:pPr>
            <a:r>
              <a:rPr lang="en" sz="1300">
                <a:solidFill>
                  <a:srgbClr val="273239"/>
                </a:solidFill>
                <a:highlight>
                  <a:srgbClr val="FFFFFF"/>
                </a:highlight>
                <a:latin typeface="Poppins"/>
                <a:ea typeface="Poppins"/>
                <a:cs typeface="Poppins"/>
                <a:sym typeface="Poppins"/>
              </a:rPr>
              <a:t>a process or set of rules to be followed in calculations or other problem-solving operations. </a:t>
            </a:r>
            <a:endParaRPr sz="1300">
              <a:solidFill>
                <a:srgbClr val="273239"/>
              </a:solidFill>
              <a:highlight>
                <a:srgbClr val="FFFFFF"/>
              </a:highlight>
              <a:latin typeface="Poppins"/>
              <a:ea typeface="Poppins"/>
              <a:cs typeface="Poppins"/>
              <a:sym typeface="Poppins"/>
            </a:endParaRPr>
          </a:p>
          <a:p>
            <a:pPr indent="-311150" lvl="0" marL="457200" rtl="0" algn="l">
              <a:spcBef>
                <a:spcPts val="0"/>
              </a:spcBef>
              <a:spcAft>
                <a:spcPts val="0"/>
              </a:spcAft>
              <a:buClr>
                <a:srgbClr val="273239"/>
              </a:buClr>
              <a:buSzPts val="1300"/>
              <a:buFont typeface="Poppins"/>
              <a:buChar char="●"/>
            </a:pPr>
            <a:r>
              <a:rPr lang="en" sz="1300">
                <a:solidFill>
                  <a:srgbClr val="273239"/>
                </a:solidFill>
                <a:highlight>
                  <a:srgbClr val="FFFFFF"/>
                </a:highlight>
                <a:latin typeface="Poppins"/>
                <a:ea typeface="Poppins"/>
                <a:cs typeface="Poppins"/>
                <a:sym typeface="Poppins"/>
              </a:rPr>
              <a:t>step-by-step explanation of the process.</a:t>
            </a:r>
            <a:endParaRPr sz="1050">
              <a:solidFill>
                <a:srgbClr val="BDC1C6"/>
              </a:solidFill>
              <a:highlight>
                <a:srgbClr val="202124"/>
              </a:highlight>
            </a:endParaRPr>
          </a:p>
        </p:txBody>
      </p:sp>
      <p:sp>
        <p:nvSpPr>
          <p:cNvPr id="436" name="Google Shape;436;p62"/>
          <p:cNvSpPr txBox="1"/>
          <p:nvPr/>
        </p:nvSpPr>
        <p:spPr>
          <a:xfrm>
            <a:off x="1098925" y="2787300"/>
            <a:ext cx="691200" cy="4002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Input</a:t>
            </a:r>
            <a:endParaRPr/>
          </a:p>
        </p:txBody>
      </p:sp>
      <p:sp>
        <p:nvSpPr>
          <p:cNvPr id="437" name="Google Shape;437;p62"/>
          <p:cNvSpPr txBox="1"/>
          <p:nvPr/>
        </p:nvSpPr>
        <p:spPr>
          <a:xfrm>
            <a:off x="6791350" y="2787300"/>
            <a:ext cx="787800" cy="4002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endParaRPr/>
          </a:p>
        </p:txBody>
      </p:sp>
      <p:sp>
        <p:nvSpPr>
          <p:cNvPr id="438" name="Google Shape;438;p62"/>
          <p:cNvSpPr txBox="1"/>
          <p:nvPr/>
        </p:nvSpPr>
        <p:spPr>
          <a:xfrm>
            <a:off x="3177175" y="2571750"/>
            <a:ext cx="2532900" cy="831300"/>
          </a:xfrm>
          <a:prstGeom prst="rect">
            <a:avLst/>
          </a:prstGeom>
          <a:noFill/>
          <a:ln cap="flat" cmpd="sng" w="28575">
            <a:solidFill>
              <a:srgbClr val="2DC5F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Set of the rules to obtain expected output from the given input</a:t>
            </a:r>
            <a:endParaRPr/>
          </a:p>
        </p:txBody>
      </p:sp>
      <p:cxnSp>
        <p:nvCxnSpPr>
          <p:cNvPr id="439" name="Google Shape;439;p62"/>
          <p:cNvCxnSpPr>
            <a:endCxn id="438" idx="1"/>
          </p:cNvCxnSpPr>
          <p:nvPr/>
        </p:nvCxnSpPr>
        <p:spPr>
          <a:xfrm>
            <a:off x="1789975" y="2987400"/>
            <a:ext cx="1387200" cy="0"/>
          </a:xfrm>
          <a:prstGeom prst="straightConnector1">
            <a:avLst/>
          </a:prstGeom>
          <a:noFill/>
          <a:ln cap="flat" cmpd="sng" w="38100">
            <a:solidFill>
              <a:srgbClr val="2DC5FA"/>
            </a:solidFill>
            <a:prstDash val="solid"/>
            <a:round/>
            <a:headEnd len="med" w="med" type="none"/>
            <a:tailEnd len="med" w="med" type="triangle"/>
          </a:ln>
        </p:spPr>
      </p:cxnSp>
      <p:cxnSp>
        <p:nvCxnSpPr>
          <p:cNvPr id="440" name="Google Shape;440;p62"/>
          <p:cNvCxnSpPr>
            <a:stCxn id="438" idx="3"/>
            <a:endCxn id="437" idx="1"/>
          </p:cNvCxnSpPr>
          <p:nvPr/>
        </p:nvCxnSpPr>
        <p:spPr>
          <a:xfrm>
            <a:off x="5710075" y="2987400"/>
            <a:ext cx="1081200" cy="0"/>
          </a:xfrm>
          <a:prstGeom prst="straightConnector1">
            <a:avLst/>
          </a:prstGeom>
          <a:noFill/>
          <a:ln cap="flat" cmpd="sng" w="38100">
            <a:solidFill>
              <a:srgbClr val="2DC5FA"/>
            </a:solidFill>
            <a:prstDash val="solid"/>
            <a:round/>
            <a:headEnd len="med" w="med" type="none"/>
            <a:tailEnd len="med" w="med" type="triangle"/>
          </a:ln>
        </p:spPr>
      </p:cxnSp>
      <p:sp>
        <p:nvSpPr>
          <p:cNvPr id="441" name="Google Shape;44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3" name="Google Shape;443;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5835900" y="327523"/>
            <a:ext cx="2984602" cy="4476928"/>
          </a:xfrm>
          <a:prstGeom prst="rect">
            <a:avLst/>
          </a:prstGeom>
          <a:noFill/>
          <a:ln>
            <a:noFill/>
          </a:ln>
        </p:spPr>
      </p:pic>
      <p:sp>
        <p:nvSpPr>
          <p:cNvPr id="84" name="Google Shape;84;p18"/>
          <p:cNvSpPr txBox="1"/>
          <p:nvPr/>
        </p:nvSpPr>
        <p:spPr>
          <a:xfrm>
            <a:off x="654675" y="922325"/>
            <a:ext cx="4658700" cy="3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1.1 </a:t>
            </a:r>
            <a:r>
              <a:rPr lang="en" sz="1200">
                <a:solidFill>
                  <a:srgbClr val="434343"/>
                </a:solidFill>
                <a:latin typeface="Poppins Medium"/>
                <a:ea typeface="Poppins Medium"/>
                <a:cs typeface="Poppins Medium"/>
                <a:sym typeface="Poppins Medium"/>
              </a:rPr>
              <a:t>Introduction</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Curriculum</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Goals and Rules</a:t>
            </a:r>
            <a:endParaRPr sz="1200">
              <a:solidFill>
                <a:srgbClr val="434343"/>
              </a:solidFill>
              <a:latin typeface="Poppins Medium"/>
              <a:ea typeface="Poppins Medium"/>
              <a:cs typeface="Poppins Medium"/>
              <a:sym typeface="Poppins Medium"/>
            </a:endParaRPr>
          </a:p>
          <a:p>
            <a:pPr indent="457200" lvl="0" marL="0" rtl="0" algn="l">
              <a:lnSpc>
                <a:spcPct val="100000"/>
              </a:lnSpc>
              <a:spcBef>
                <a:spcPts val="0"/>
              </a:spcBef>
              <a:spcAft>
                <a:spcPts val="0"/>
              </a:spcAft>
              <a:buNone/>
            </a:pPr>
            <a:r>
              <a:rPr lang="en" sz="1200">
                <a:solidFill>
                  <a:srgbClr val="434343"/>
                </a:solidFill>
                <a:latin typeface="Poppins Medium"/>
                <a:ea typeface="Poppins Medium"/>
                <a:cs typeface="Poppins Medium"/>
                <a:sym typeface="Poppins Medium"/>
              </a:rPr>
              <a:t>Sources and Tools</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a:t>
            </a:r>
            <a:r>
              <a:rPr b="1" lang="en" sz="1200">
                <a:solidFill>
                  <a:srgbClr val="434343"/>
                </a:solidFill>
                <a:latin typeface="Poppins"/>
                <a:ea typeface="Poppins"/>
                <a:cs typeface="Poppins"/>
                <a:sym typeface="Poppins"/>
              </a:rPr>
              <a:t>2</a:t>
            </a:r>
            <a:r>
              <a:rPr lang="en" sz="1200">
                <a:solidFill>
                  <a:srgbClr val="434343"/>
                </a:solidFill>
                <a:latin typeface="Poppins Medium"/>
                <a:ea typeface="Poppins Medium"/>
                <a:cs typeface="Poppins Medium"/>
                <a:sym typeface="Poppins Medium"/>
              </a:rPr>
              <a:t> Intro to DS and role of Python is DS</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1.3</a:t>
            </a:r>
            <a:r>
              <a:rPr lang="en" sz="1200">
                <a:solidFill>
                  <a:srgbClr val="434343"/>
                </a:solidFill>
                <a:latin typeface="Poppins Medium"/>
                <a:ea typeface="Poppins Medium"/>
                <a:cs typeface="Poppins Medium"/>
                <a:sym typeface="Poppins Medium"/>
              </a:rPr>
              <a:t> CI/CD and GIT</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1.4</a:t>
            </a:r>
            <a:r>
              <a:rPr lang="en" sz="1200">
                <a:solidFill>
                  <a:srgbClr val="434343"/>
                </a:solidFill>
                <a:latin typeface="Poppins Medium"/>
                <a:ea typeface="Poppins Medium"/>
                <a:cs typeface="Poppins Medium"/>
                <a:sym typeface="Poppins Medium"/>
              </a:rPr>
              <a:t> </a:t>
            </a:r>
            <a:r>
              <a:rPr lang="en" sz="1200">
                <a:solidFill>
                  <a:srgbClr val="434343"/>
                </a:solidFill>
                <a:latin typeface="Poppins Medium"/>
                <a:ea typeface="Poppins Medium"/>
                <a:cs typeface="Poppins Medium"/>
                <a:sym typeface="Poppins Medium"/>
              </a:rPr>
              <a:t>Algorithms, flowcharts and pseudocode</a:t>
            </a:r>
            <a:r>
              <a:rPr lang="en" sz="1200">
                <a:solidFill>
                  <a:srgbClr val="434343"/>
                </a:solidFill>
                <a:latin typeface="Poppins Medium"/>
                <a:ea typeface="Poppins Medium"/>
                <a:cs typeface="Poppins Medium"/>
                <a:sym typeface="Poppins Medium"/>
              </a:rPr>
              <a:t>,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200">
                <a:solidFill>
                  <a:srgbClr val="434343"/>
                </a:solidFill>
                <a:latin typeface="Poppins"/>
                <a:ea typeface="Poppins"/>
                <a:cs typeface="Poppins"/>
                <a:sym typeface="Poppins"/>
              </a:rPr>
              <a:t>1.5</a:t>
            </a:r>
            <a:r>
              <a:rPr lang="en" sz="1200">
                <a:solidFill>
                  <a:srgbClr val="434343"/>
                </a:solidFill>
                <a:latin typeface="Poppins Medium"/>
                <a:ea typeface="Poppins Medium"/>
                <a:cs typeface="Poppins Medium"/>
                <a:sym typeface="Poppins Medium"/>
              </a:rPr>
              <a:t> Intro to Python</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85" name="Google Shape;85;p18"/>
          <p:cNvSpPr txBox="1"/>
          <p:nvPr/>
        </p:nvSpPr>
        <p:spPr>
          <a:xfrm>
            <a:off x="561000" y="42822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97A7"/>
                </a:solidFill>
                <a:latin typeface="Poppins"/>
                <a:ea typeface="Poppins"/>
                <a:cs typeface="Poppins"/>
                <a:sym typeface="Poppins"/>
              </a:rPr>
              <a:t>Agenda</a:t>
            </a:r>
            <a:endParaRPr b="1" sz="2300">
              <a:solidFill>
                <a:srgbClr val="0097A7"/>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Characteristics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49" name="Google Shape;449;p6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50" name="Google Shape;450;p63"/>
          <p:cNvSpPr txBox="1"/>
          <p:nvPr/>
        </p:nvSpPr>
        <p:spPr>
          <a:xfrm>
            <a:off x="545150" y="1101150"/>
            <a:ext cx="7828500" cy="2941200"/>
          </a:xfrm>
          <a:prstGeom prst="rect">
            <a:avLst/>
          </a:prstGeom>
          <a:noFill/>
          <a:ln>
            <a:noFill/>
          </a:ln>
        </p:spPr>
        <p:txBody>
          <a:bodyPr anchorCtr="0" anchor="t" bIns="91425" lIns="91425" spcFirstLastPara="1" rIns="91425" wrap="square" tIns="91425">
            <a:spAutoFit/>
          </a:bodyPr>
          <a:lstStyle/>
          <a:p>
            <a:pPr indent="-298450" lvl="0" marL="457200" rtl="0" algn="l">
              <a:lnSpc>
                <a:spcPct val="191000"/>
              </a:lnSpc>
              <a:spcBef>
                <a:spcPts val="30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Clear.</a:t>
            </a:r>
            <a:r>
              <a:rPr lang="en" sz="1100">
                <a:solidFill>
                  <a:schemeClr val="dk1"/>
                </a:solidFill>
                <a:highlight>
                  <a:srgbClr val="FFFFFF"/>
                </a:highlight>
                <a:latin typeface="Poppins"/>
                <a:ea typeface="Poppins"/>
                <a:cs typeface="Poppins"/>
                <a:sym typeface="Poppins"/>
              </a:rPr>
              <a:t> Each of its steps should be clear in all aspects and must lead to only one meaning.</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Well Defined Inputs</a:t>
            </a:r>
            <a:r>
              <a:rPr lang="en" sz="1100">
                <a:solidFill>
                  <a:schemeClr val="dk1"/>
                </a:solidFill>
                <a:highlight>
                  <a:srgbClr val="FFFFFF"/>
                </a:highlight>
                <a:latin typeface="Poppins"/>
                <a:ea typeface="Poppins"/>
                <a:cs typeface="Poppins"/>
                <a:sym typeface="Poppins"/>
              </a:rPr>
              <a:t>. If an algorithm says to take inputs, it should be well-defined inputs.</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Well Defined Outputs</a:t>
            </a:r>
            <a:r>
              <a:rPr lang="en" sz="1100">
                <a:solidFill>
                  <a:schemeClr val="dk1"/>
                </a:solidFill>
                <a:highlight>
                  <a:srgbClr val="FFFFFF"/>
                </a:highlight>
                <a:latin typeface="Poppins"/>
                <a:ea typeface="Poppins"/>
                <a:cs typeface="Poppins"/>
                <a:sym typeface="Poppins"/>
              </a:rPr>
              <a:t>. The algorithm must clearly define what output will be yielded and it should be well-defined as well.</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Finiteness.</a:t>
            </a:r>
            <a:r>
              <a:rPr lang="en" sz="1100">
                <a:solidFill>
                  <a:schemeClr val="dk1"/>
                </a:solidFill>
                <a:highlight>
                  <a:srgbClr val="FFFFFF"/>
                </a:highlight>
                <a:latin typeface="Poppins"/>
                <a:ea typeface="Poppins"/>
                <a:cs typeface="Poppins"/>
                <a:sym typeface="Poppins"/>
              </a:rPr>
              <a:t>  The algorithm must be finite, i.e. it should not end up in an infinite loops or similar.</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Feasible. </a:t>
            </a:r>
            <a:r>
              <a:rPr lang="en" sz="1100">
                <a:solidFill>
                  <a:schemeClr val="dk1"/>
                </a:solidFill>
                <a:highlight>
                  <a:srgbClr val="FFFFFF"/>
                </a:highlight>
                <a:latin typeface="Poppins"/>
                <a:ea typeface="Poppins"/>
                <a:cs typeface="Poppins"/>
                <a:sym typeface="Poppins"/>
              </a:rPr>
              <a:t>The algorithm must be simple, generic and practical, such that it can be executed upon will the available resources. </a:t>
            </a:r>
            <a:endParaRPr sz="1100">
              <a:solidFill>
                <a:schemeClr val="dk1"/>
              </a:solidFill>
              <a:highlight>
                <a:srgbClr val="FFFFFF"/>
              </a:highlight>
              <a:latin typeface="Poppins"/>
              <a:ea typeface="Poppins"/>
              <a:cs typeface="Poppins"/>
              <a:sym typeface="Poppins"/>
            </a:endParaRPr>
          </a:p>
          <a:p>
            <a:pPr indent="-298450" lvl="0" marL="457200" rtl="0" algn="l">
              <a:lnSpc>
                <a:spcPct val="191000"/>
              </a:lnSpc>
              <a:spcBef>
                <a:spcPts val="0"/>
              </a:spcBef>
              <a:spcAft>
                <a:spcPts val="0"/>
              </a:spcAft>
              <a:buClr>
                <a:schemeClr val="dk1"/>
              </a:buClr>
              <a:buSzPts val="1100"/>
              <a:buFont typeface="Poppins"/>
              <a:buChar char="●"/>
            </a:pPr>
            <a:r>
              <a:rPr b="1" lang="en" sz="1100">
                <a:solidFill>
                  <a:schemeClr val="dk1"/>
                </a:solidFill>
                <a:highlight>
                  <a:srgbClr val="FFFFFF"/>
                </a:highlight>
                <a:latin typeface="Poppins"/>
                <a:ea typeface="Poppins"/>
                <a:cs typeface="Poppins"/>
                <a:sym typeface="Poppins"/>
              </a:rPr>
              <a:t>Language Agnostic. </a:t>
            </a:r>
            <a:r>
              <a:rPr lang="en" sz="1100">
                <a:solidFill>
                  <a:schemeClr val="dk1"/>
                </a:solidFill>
                <a:highlight>
                  <a:srgbClr val="FFFFFF"/>
                </a:highlight>
                <a:latin typeface="Poppins"/>
                <a:ea typeface="Poppins"/>
                <a:cs typeface="Poppins"/>
                <a:sym typeface="Poppins"/>
              </a:rPr>
              <a:t>It must be just plain instructions that can be implemented in any language, and yet the output will be same, as expected.</a:t>
            </a:r>
            <a:endParaRPr sz="1100">
              <a:solidFill>
                <a:schemeClr val="dk1"/>
              </a:solidFill>
              <a:highlight>
                <a:srgbClr val="FFFFFF"/>
              </a:highlight>
              <a:latin typeface="Poppins"/>
              <a:ea typeface="Poppins"/>
              <a:cs typeface="Poppins"/>
              <a:sym typeface="Poppins"/>
            </a:endParaRPr>
          </a:p>
        </p:txBody>
      </p:sp>
      <p:sp>
        <p:nvSpPr>
          <p:cNvPr id="451" name="Google Shape;45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53" name="Google Shape;453;p6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Turing machine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59" name="Google Shape;459;p6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example Turing machine" id="460" name="Google Shape;460;p64"/>
          <p:cNvPicPr preferRelativeResize="0"/>
          <p:nvPr/>
        </p:nvPicPr>
        <p:blipFill>
          <a:blip r:embed="rId3">
            <a:alphaModFix/>
          </a:blip>
          <a:stretch>
            <a:fillRect/>
          </a:stretch>
        </p:blipFill>
        <p:spPr>
          <a:xfrm>
            <a:off x="504000" y="2656100"/>
            <a:ext cx="7620000" cy="1095375"/>
          </a:xfrm>
          <a:prstGeom prst="rect">
            <a:avLst/>
          </a:prstGeom>
          <a:noFill/>
          <a:ln>
            <a:noFill/>
          </a:ln>
        </p:spPr>
      </p:pic>
      <p:sp>
        <p:nvSpPr>
          <p:cNvPr id="461" name="Google Shape;461;p64"/>
          <p:cNvSpPr txBox="1"/>
          <p:nvPr/>
        </p:nvSpPr>
        <p:spPr>
          <a:xfrm>
            <a:off x="555950" y="975900"/>
            <a:ext cx="7772100" cy="18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92929"/>
                </a:solidFill>
                <a:highlight>
                  <a:srgbClr val="FFFFFF"/>
                </a:highlight>
                <a:latin typeface="Poppins"/>
                <a:ea typeface="Poppins"/>
                <a:cs typeface="Poppins"/>
                <a:sym typeface="Poppins"/>
              </a:rPr>
              <a:t>A Turing machine is a hypothetical machine thought of by the mathematician Alan Turing in 1936. Despite its simplicity, the machine can simulate ANY computer algorithm, no matter how complicated it is!</a:t>
            </a:r>
            <a:endParaRPr sz="1100">
              <a:solidFill>
                <a:srgbClr val="292929"/>
              </a:solidFill>
              <a:highlight>
                <a:srgbClr val="FFFFFF"/>
              </a:highlight>
              <a:latin typeface="Poppins"/>
              <a:ea typeface="Poppins"/>
              <a:cs typeface="Poppins"/>
              <a:sym typeface="Poppins"/>
            </a:endParaRPr>
          </a:p>
          <a:p>
            <a:pPr indent="0" lvl="0" marL="0" rtl="0" algn="l">
              <a:lnSpc>
                <a:spcPct val="115000"/>
              </a:lnSpc>
              <a:spcBef>
                <a:spcPts val="900"/>
              </a:spcBef>
              <a:spcAft>
                <a:spcPts val="0"/>
              </a:spcAft>
              <a:buNone/>
            </a:pPr>
            <a:r>
              <a:rPr lang="en" sz="1100">
                <a:solidFill>
                  <a:srgbClr val="292929"/>
                </a:solidFill>
                <a:highlight>
                  <a:srgbClr val="FFFFFF"/>
                </a:highlight>
                <a:latin typeface="Poppins"/>
                <a:ea typeface="Poppins"/>
                <a:cs typeface="Poppins"/>
                <a:sym typeface="Poppins"/>
              </a:rPr>
              <a:t>At any one time, the machine has a head which is positioned over one of the squares on the tape. With this head, the machine can perform three very basic operations:</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90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Read the symbol on the square under the head.</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Edit the symbol by writing a new symbol or erasing it.</a:t>
            </a:r>
            <a:endParaRPr sz="1100">
              <a:solidFill>
                <a:srgbClr val="292929"/>
              </a:solidFill>
              <a:highlight>
                <a:srgbClr val="FFFFFF"/>
              </a:highlight>
              <a:latin typeface="Poppins"/>
              <a:ea typeface="Poppins"/>
              <a:cs typeface="Poppins"/>
              <a:sym typeface="Poppins"/>
            </a:endParaRPr>
          </a:p>
          <a:p>
            <a:pPr indent="-288925" lvl="0" marL="787400" rtl="0" algn="l">
              <a:lnSpc>
                <a:spcPct val="115000"/>
              </a:lnSpc>
              <a:spcBef>
                <a:spcPts val="0"/>
              </a:spcBef>
              <a:spcAft>
                <a:spcPts val="0"/>
              </a:spcAft>
              <a:buClr>
                <a:srgbClr val="333333"/>
              </a:buClr>
              <a:buSzPts val="950"/>
              <a:buFont typeface="Poppins"/>
              <a:buAutoNum type="arabicPeriod"/>
            </a:pPr>
            <a:r>
              <a:rPr lang="en" sz="1100">
                <a:solidFill>
                  <a:srgbClr val="292929"/>
                </a:solidFill>
                <a:highlight>
                  <a:srgbClr val="FFFFFF"/>
                </a:highlight>
                <a:latin typeface="Poppins"/>
                <a:ea typeface="Poppins"/>
                <a:cs typeface="Poppins"/>
                <a:sym typeface="Poppins"/>
              </a:rPr>
              <a:t>Move the tape left of right by one square so that the machine can read and edit the symbol on a neighbouring square.</a:t>
            </a:r>
            <a:endParaRPr sz="950">
              <a:solidFill>
                <a:srgbClr val="333333"/>
              </a:solidFill>
              <a:highlight>
                <a:srgbClr val="FFFFFF"/>
              </a:highlight>
              <a:latin typeface="Poppins"/>
              <a:ea typeface="Poppins"/>
              <a:cs typeface="Poppins"/>
              <a:sym typeface="Poppins"/>
            </a:endParaRPr>
          </a:p>
        </p:txBody>
      </p:sp>
      <p:sp>
        <p:nvSpPr>
          <p:cNvPr id="462" name="Google Shape;46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4" name="Google Shape;464;p6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Turing machine: 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470" name="Google Shape;470;p6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initially blank tape" id="471" name="Google Shape;471;p65"/>
          <p:cNvPicPr preferRelativeResize="0"/>
          <p:nvPr/>
        </p:nvPicPr>
        <p:blipFill>
          <a:blip r:embed="rId3">
            <a:alphaModFix/>
          </a:blip>
          <a:stretch>
            <a:fillRect/>
          </a:stretch>
        </p:blipFill>
        <p:spPr>
          <a:xfrm>
            <a:off x="399800" y="858600"/>
            <a:ext cx="6005302" cy="538386"/>
          </a:xfrm>
          <a:prstGeom prst="rect">
            <a:avLst/>
          </a:prstGeom>
          <a:noFill/>
          <a:ln>
            <a:noFill/>
          </a:ln>
        </p:spPr>
      </p:pic>
      <p:pic>
        <p:nvPicPr>
          <p:cNvPr descr="write 1 on the square" id="472" name="Google Shape;472;p65"/>
          <p:cNvPicPr preferRelativeResize="0"/>
          <p:nvPr/>
        </p:nvPicPr>
        <p:blipFill>
          <a:blip r:embed="rId4">
            <a:alphaModFix/>
          </a:blip>
          <a:stretch>
            <a:fillRect/>
          </a:stretch>
        </p:blipFill>
        <p:spPr>
          <a:xfrm>
            <a:off x="399800" y="1396965"/>
            <a:ext cx="6005302" cy="626778"/>
          </a:xfrm>
          <a:prstGeom prst="rect">
            <a:avLst/>
          </a:prstGeom>
          <a:noFill/>
          <a:ln>
            <a:noFill/>
          </a:ln>
        </p:spPr>
      </p:pic>
      <p:pic>
        <p:nvPicPr>
          <p:cNvPr descr="move tape left" id="473" name="Google Shape;473;p65"/>
          <p:cNvPicPr preferRelativeResize="0"/>
          <p:nvPr/>
        </p:nvPicPr>
        <p:blipFill>
          <a:blip r:embed="rId5">
            <a:alphaModFix/>
          </a:blip>
          <a:stretch>
            <a:fillRect/>
          </a:stretch>
        </p:blipFill>
        <p:spPr>
          <a:xfrm>
            <a:off x="399775" y="2084764"/>
            <a:ext cx="6005348" cy="626775"/>
          </a:xfrm>
          <a:prstGeom prst="rect">
            <a:avLst/>
          </a:prstGeom>
          <a:noFill/>
          <a:ln>
            <a:noFill/>
          </a:ln>
        </p:spPr>
      </p:pic>
      <p:pic>
        <p:nvPicPr>
          <p:cNvPr descr="write 1 on new square" id="474" name="Google Shape;474;p65"/>
          <p:cNvPicPr preferRelativeResize="0"/>
          <p:nvPr/>
        </p:nvPicPr>
        <p:blipFill>
          <a:blip r:embed="rId6">
            <a:alphaModFix/>
          </a:blip>
          <a:stretch>
            <a:fillRect/>
          </a:stretch>
        </p:blipFill>
        <p:spPr>
          <a:xfrm>
            <a:off x="399800" y="2772575"/>
            <a:ext cx="6005302" cy="626778"/>
          </a:xfrm>
          <a:prstGeom prst="rect">
            <a:avLst/>
          </a:prstGeom>
          <a:noFill/>
          <a:ln>
            <a:noFill/>
          </a:ln>
        </p:spPr>
      </p:pic>
      <p:pic>
        <p:nvPicPr>
          <p:cNvPr descr="move tape left again" id="475" name="Google Shape;475;p65"/>
          <p:cNvPicPr preferRelativeResize="0"/>
          <p:nvPr/>
        </p:nvPicPr>
        <p:blipFill>
          <a:blip r:embed="rId7">
            <a:alphaModFix/>
          </a:blip>
          <a:stretch>
            <a:fillRect/>
          </a:stretch>
        </p:blipFill>
        <p:spPr>
          <a:xfrm>
            <a:off x="399804" y="3399339"/>
            <a:ext cx="6005302" cy="626778"/>
          </a:xfrm>
          <a:prstGeom prst="rect">
            <a:avLst/>
          </a:prstGeom>
          <a:noFill/>
          <a:ln>
            <a:noFill/>
          </a:ln>
        </p:spPr>
      </p:pic>
      <p:pic>
        <p:nvPicPr>
          <p:cNvPr descr="write a 0 on new square" id="476" name="Google Shape;476;p65"/>
          <p:cNvPicPr preferRelativeResize="0"/>
          <p:nvPr/>
        </p:nvPicPr>
        <p:blipFill>
          <a:blip r:embed="rId7">
            <a:alphaModFix/>
          </a:blip>
          <a:stretch>
            <a:fillRect/>
          </a:stretch>
        </p:blipFill>
        <p:spPr>
          <a:xfrm>
            <a:off x="399797" y="4026122"/>
            <a:ext cx="6005302" cy="626778"/>
          </a:xfrm>
          <a:prstGeom prst="rect">
            <a:avLst/>
          </a:prstGeom>
          <a:noFill/>
          <a:ln>
            <a:noFill/>
          </a:ln>
        </p:spPr>
      </p:pic>
      <p:sp>
        <p:nvSpPr>
          <p:cNvPr id="477" name="Google Shape;477;p65"/>
          <p:cNvSpPr txBox="1"/>
          <p:nvPr/>
        </p:nvSpPr>
        <p:spPr>
          <a:xfrm>
            <a:off x="5799575" y="655362"/>
            <a:ext cx="3000000" cy="379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333333"/>
                </a:solidFill>
                <a:highlight>
                  <a:srgbClr val="FFFFFF"/>
                </a:highlight>
                <a:latin typeface="Poppins"/>
                <a:ea typeface="Poppins"/>
                <a:cs typeface="Poppins"/>
                <a:sym typeface="Poppins"/>
              </a:rPr>
              <a:t>Let's try printing the symbols "1 1 0" on an initially blank tape</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First, we write a 1 on the square under the head:</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Next, we move the tape left by one square:</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Now, write a 1 on the new square under the head:</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t/>
            </a:r>
            <a:endParaRPr sz="100">
              <a:solidFill>
                <a:srgbClr val="333333"/>
              </a:solidFill>
              <a:highlight>
                <a:srgbClr val="FFFFFF"/>
              </a:highlight>
              <a:latin typeface="Poppins"/>
              <a:ea typeface="Poppins"/>
              <a:cs typeface="Poppins"/>
              <a:sym typeface="Poppins"/>
            </a:endParaRPr>
          </a:p>
          <a:p>
            <a:pPr indent="0" lvl="0" marL="0" rtl="0" algn="l">
              <a:lnSpc>
                <a:spcPct val="115000"/>
              </a:lnSpc>
              <a:spcBef>
                <a:spcPts val="500"/>
              </a:spcBef>
              <a:spcAft>
                <a:spcPts val="0"/>
              </a:spcAft>
              <a:buNone/>
            </a:pPr>
            <a:r>
              <a:rPr lang="en" sz="1100">
                <a:solidFill>
                  <a:srgbClr val="333333"/>
                </a:solidFill>
                <a:highlight>
                  <a:srgbClr val="FFFFFF"/>
                </a:highlight>
                <a:latin typeface="Poppins"/>
                <a:ea typeface="Poppins"/>
                <a:cs typeface="Poppins"/>
                <a:sym typeface="Poppins"/>
              </a:rPr>
              <a:t>We then move the tape left by one square again:</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0"/>
              </a:spcAft>
              <a:buNone/>
            </a:pPr>
            <a:r>
              <a:rPr lang="en" sz="1100">
                <a:solidFill>
                  <a:srgbClr val="333333"/>
                </a:solidFill>
                <a:highlight>
                  <a:srgbClr val="FFFFFF"/>
                </a:highlight>
                <a:latin typeface="Poppins"/>
                <a:ea typeface="Poppins"/>
                <a:cs typeface="Poppins"/>
                <a:sym typeface="Poppins"/>
              </a:rPr>
              <a:t>Finally, write a 0 and that's it!</a:t>
            </a:r>
            <a:endParaRPr sz="1100">
              <a:solidFill>
                <a:srgbClr val="333333"/>
              </a:solidFill>
              <a:highlight>
                <a:srgbClr val="FFFFFF"/>
              </a:highlight>
              <a:latin typeface="Poppins"/>
              <a:ea typeface="Poppins"/>
              <a:cs typeface="Poppins"/>
              <a:sym typeface="Poppins"/>
            </a:endParaRPr>
          </a:p>
          <a:p>
            <a:pPr indent="0" lvl="0" marL="0" rtl="0" algn="l">
              <a:lnSpc>
                <a:spcPct val="115000"/>
              </a:lnSpc>
              <a:spcBef>
                <a:spcPts val="2000"/>
              </a:spcBef>
              <a:spcAft>
                <a:spcPts val="2000"/>
              </a:spcAft>
              <a:buNone/>
            </a:pPr>
            <a:r>
              <a:t/>
            </a:r>
            <a:endParaRPr sz="1100">
              <a:latin typeface="Poppins"/>
              <a:ea typeface="Poppins"/>
              <a:cs typeface="Poppins"/>
              <a:sym typeface="Poppins"/>
            </a:endParaRPr>
          </a:p>
        </p:txBody>
      </p:sp>
      <p:sp>
        <p:nvSpPr>
          <p:cNvPr id="478" name="Google Shape;478;p65"/>
          <p:cNvSpPr/>
          <p:nvPr/>
        </p:nvSpPr>
        <p:spPr>
          <a:xfrm>
            <a:off x="3274175" y="3607850"/>
            <a:ext cx="2718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81" name="Google Shape;481;p6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Pseudocode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87" name="Google Shape;487;p6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88" name="Google Shape;488;p66"/>
          <p:cNvSpPr txBox="1"/>
          <p:nvPr/>
        </p:nvSpPr>
        <p:spPr>
          <a:xfrm>
            <a:off x="545150" y="1101150"/>
            <a:ext cx="7828500" cy="1201800"/>
          </a:xfrm>
          <a:prstGeom prst="rect">
            <a:avLst/>
          </a:prstGeom>
          <a:noFill/>
          <a:ln>
            <a:noFill/>
          </a:ln>
        </p:spPr>
        <p:txBody>
          <a:bodyPr anchorCtr="0" anchor="t" bIns="91425" lIns="91425" spcFirstLastPara="1" rIns="91425" wrap="square" tIns="91425">
            <a:spAutoFit/>
          </a:bodyPr>
          <a:lstStyle/>
          <a:p>
            <a:pPr indent="0" lvl="0" marL="0" rtl="0" algn="l">
              <a:lnSpc>
                <a:spcPct val="191000"/>
              </a:lnSpc>
              <a:spcBef>
                <a:spcPts val="300"/>
              </a:spcBef>
              <a:spcAft>
                <a:spcPts val="0"/>
              </a:spcAft>
              <a:buNone/>
            </a:pPr>
            <a:r>
              <a:rPr lang="en" sz="1350">
                <a:solidFill>
                  <a:schemeClr val="dk1"/>
                </a:solidFill>
                <a:highlight>
                  <a:srgbClr val="FFFFFF"/>
                </a:highlight>
                <a:latin typeface="Poppins"/>
                <a:ea typeface="Poppins"/>
                <a:cs typeface="Poppins"/>
                <a:sym typeface="Poppins"/>
              </a:rPr>
              <a:t>Pseudocode is an informal coding practice to help programmers plan algorithms and train programmatic mindset</a:t>
            </a:r>
            <a:endParaRPr sz="1350">
              <a:solidFill>
                <a:schemeClr val="dk1"/>
              </a:solidFill>
              <a:highlight>
                <a:srgbClr val="FFFFFF"/>
              </a:highlight>
              <a:latin typeface="Poppins"/>
              <a:ea typeface="Poppins"/>
              <a:cs typeface="Poppins"/>
              <a:sym typeface="Poppins"/>
            </a:endParaRPr>
          </a:p>
          <a:p>
            <a:pPr indent="0" lvl="0" marL="0" rtl="0" algn="l">
              <a:lnSpc>
                <a:spcPct val="191000"/>
              </a:lnSpc>
              <a:spcBef>
                <a:spcPts val="300"/>
              </a:spcBef>
              <a:spcAft>
                <a:spcPts val="300"/>
              </a:spcAft>
              <a:buNone/>
            </a:pPr>
            <a:r>
              <a:t/>
            </a:r>
            <a:endParaRPr sz="1200">
              <a:solidFill>
                <a:srgbClr val="313131"/>
              </a:solidFill>
              <a:highlight>
                <a:srgbClr val="FFFFFF"/>
              </a:highlight>
              <a:latin typeface="Helvetica Neue"/>
              <a:ea typeface="Helvetica Neue"/>
              <a:cs typeface="Helvetica Neue"/>
              <a:sym typeface="Helvetica Neue"/>
            </a:endParaRPr>
          </a:p>
        </p:txBody>
      </p:sp>
      <p:sp>
        <p:nvSpPr>
          <p:cNvPr id="489" name="Google Shape;489;p6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000">
                <a:solidFill>
                  <a:srgbClr val="2DC5FA"/>
                </a:solidFill>
                <a:highlight>
                  <a:srgbClr val="FFFFFF"/>
                </a:highlight>
                <a:latin typeface="Helvetica Neue"/>
                <a:ea typeface="Helvetica Neue"/>
                <a:cs typeface="Helvetica Neue"/>
                <a:sym typeface="Helvetica Neue"/>
              </a:rPr>
              <a:t> YES</a:t>
            </a:r>
            <a:endParaRPr b="1" sz="1000">
              <a:solidFill>
                <a:srgbClr val="2DC5FA"/>
              </a:solidFill>
              <a:highlight>
                <a:srgbClr val="FFFFFF"/>
              </a:highlight>
              <a:latin typeface="Helvetica Neue"/>
              <a:ea typeface="Helvetica Neue"/>
              <a:cs typeface="Helvetica Neue"/>
              <a:sym typeface="Helvetica Neue"/>
            </a:endParaRPr>
          </a:p>
          <a:p>
            <a:pPr indent="-304800" lvl="0" marL="457200" rtl="0" algn="l">
              <a:lnSpc>
                <a:spcPct val="140000"/>
              </a:lnSpc>
              <a:spcBef>
                <a:spcPts val="230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Use control structure</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Use proper naming conventions</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Indentations and white spaces are the keys</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Keep it simple</a:t>
            </a:r>
            <a:endParaRPr sz="1350">
              <a:solidFill>
                <a:schemeClr val="dk1"/>
              </a:solidFill>
              <a:highlight>
                <a:srgbClr val="FFFFFF"/>
              </a:highlight>
              <a:latin typeface="Poppins"/>
              <a:ea typeface="Poppins"/>
              <a:cs typeface="Poppins"/>
              <a:sym typeface="Poppins"/>
            </a:endParaRPr>
          </a:p>
          <a:p>
            <a:pPr indent="-304800" lvl="0" marL="45720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Keep it concise</a:t>
            </a:r>
            <a:endParaRPr/>
          </a:p>
        </p:txBody>
      </p:sp>
      <p:sp>
        <p:nvSpPr>
          <p:cNvPr id="490" name="Google Shape;490;p6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000">
                <a:solidFill>
                  <a:srgbClr val="2DC5FA"/>
                </a:solidFill>
                <a:highlight>
                  <a:srgbClr val="FFFFFF"/>
                </a:highlight>
                <a:latin typeface="Helvetica Neue"/>
                <a:ea typeface="Helvetica Neue"/>
                <a:cs typeface="Helvetica Neue"/>
                <a:sym typeface="Helvetica Neue"/>
              </a:rPr>
              <a:t>NO</a:t>
            </a:r>
            <a:endParaRPr b="1" sz="1000">
              <a:solidFill>
                <a:srgbClr val="2DC5FA"/>
              </a:solidFill>
              <a:highlight>
                <a:srgbClr val="FFFFFF"/>
              </a:highlight>
              <a:latin typeface="Helvetica Neue"/>
              <a:ea typeface="Helvetica Neue"/>
              <a:cs typeface="Helvetica Neue"/>
              <a:sym typeface="Helvetica Neue"/>
            </a:endParaRPr>
          </a:p>
          <a:p>
            <a:pPr indent="-304800" lvl="0" marL="457200" marR="0" rtl="0" algn="l">
              <a:lnSpc>
                <a:spcPct val="140000"/>
              </a:lnSpc>
              <a:spcBef>
                <a:spcPts val="230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Don't make your pseudo-code abstract</a:t>
            </a:r>
            <a:endParaRPr sz="1350">
              <a:solidFill>
                <a:schemeClr val="dk1"/>
              </a:solidFill>
              <a:highlight>
                <a:srgbClr val="FFFFFF"/>
              </a:highlight>
              <a:latin typeface="Poppins"/>
              <a:ea typeface="Poppins"/>
              <a:cs typeface="Poppins"/>
              <a:sym typeface="Poppins"/>
            </a:endParaRPr>
          </a:p>
          <a:p>
            <a:pPr indent="-304800" lvl="0" marL="457200" marR="0" rtl="0" algn="l">
              <a:lnSpc>
                <a:spcPct val="140000"/>
              </a:lnSpc>
              <a:spcBef>
                <a:spcPts val="0"/>
              </a:spcBef>
              <a:spcAft>
                <a:spcPts val="0"/>
              </a:spcAft>
              <a:buClr>
                <a:srgbClr val="313131"/>
              </a:buClr>
              <a:buSzPts val="1200"/>
              <a:buFont typeface="Helvetica Neue"/>
              <a:buChar char="●"/>
            </a:pPr>
            <a:r>
              <a:rPr lang="en" sz="1350">
                <a:solidFill>
                  <a:schemeClr val="dk1"/>
                </a:solidFill>
                <a:highlight>
                  <a:srgbClr val="FFFFFF"/>
                </a:highlight>
                <a:latin typeface="Poppins"/>
                <a:ea typeface="Poppins"/>
                <a:cs typeface="Poppins"/>
                <a:sym typeface="Poppins"/>
              </a:rPr>
              <a:t>Don't be too generalized</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3100"/>
              </a:spcBef>
              <a:spcAft>
                <a:spcPts val="1600"/>
              </a:spcAft>
              <a:buNone/>
            </a:pPr>
            <a:r>
              <a:t/>
            </a:r>
            <a:endParaRPr/>
          </a:p>
        </p:txBody>
      </p:sp>
      <p:sp>
        <p:nvSpPr>
          <p:cNvPr id="491" name="Google Shape;49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97" name="Google Shape;497;p6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498" name="Google Shape;498;p67"/>
          <p:cNvSpPr txBox="1"/>
          <p:nvPr/>
        </p:nvSpPr>
        <p:spPr>
          <a:xfrm>
            <a:off x="545150" y="1101150"/>
            <a:ext cx="7828500" cy="722100"/>
          </a:xfrm>
          <a:prstGeom prst="rect">
            <a:avLst/>
          </a:prstGeom>
          <a:noFill/>
          <a:ln>
            <a:noFill/>
          </a:ln>
        </p:spPr>
        <p:txBody>
          <a:bodyPr anchorCtr="0" anchor="t" bIns="91425" lIns="91425" spcFirstLastPara="1" rIns="91425" wrap="square" tIns="91425">
            <a:spAutoFit/>
          </a:bodyPr>
          <a:lstStyle/>
          <a:p>
            <a:pPr indent="0" lvl="0" marL="0" rtl="0" algn="l">
              <a:lnSpc>
                <a:spcPct val="191000"/>
              </a:lnSpc>
              <a:spcBef>
                <a:spcPts val="300"/>
              </a:spcBef>
              <a:spcAft>
                <a:spcPts val="300"/>
              </a:spcAft>
              <a:buNone/>
            </a:pPr>
            <a:r>
              <a:rPr lang="en" sz="1200">
                <a:solidFill>
                  <a:srgbClr val="313131"/>
                </a:solidFill>
                <a:highlight>
                  <a:srgbClr val="FFFFFF"/>
                </a:highlight>
                <a:latin typeface="Poppins"/>
                <a:ea typeface="Poppins"/>
                <a:cs typeface="Poppins"/>
                <a:sym typeface="Poppins"/>
              </a:rPr>
              <a:t>Write a program that asks the user for a temperature in Fahrenheit and prints out the temperature in Celsius.</a:t>
            </a:r>
            <a:endParaRPr sz="1100">
              <a:solidFill>
                <a:srgbClr val="273239"/>
              </a:solidFill>
              <a:highlight>
                <a:srgbClr val="FFFFFF"/>
              </a:highlight>
              <a:latin typeface="Poppins"/>
              <a:ea typeface="Poppins"/>
              <a:cs typeface="Poppins"/>
              <a:sym typeface="Poppins"/>
            </a:endParaRPr>
          </a:p>
        </p:txBody>
      </p:sp>
      <p:sp>
        <p:nvSpPr>
          <p:cNvPr id="499" name="Google Shape;499;p6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spcBef>
                <a:spcPts val="1700"/>
              </a:spcBef>
              <a:spcAft>
                <a:spcPts val="0"/>
              </a:spcAft>
              <a:buNone/>
            </a:pPr>
            <a:r>
              <a:rPr lang="en" sz="1200">
                <a:solidFill>
                  <a:srgbClr val="313131"/>
                </a:solidFill>
                <a:highlight>
                  <a:srgbClr val="FFFFFF"/>
                </a:highlight>
                <a:latin typeface="Poppins"/>
                <a:ea typeface="Poppins"/>
                <a:cs typeface="Poppins"/>
                <a:sym typeface="Poppins"/>
              </a:rPr>
              <a:t>x = Get user input</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None/>
            </a:pPr>
            <a:r>
              <a:rPr lang="en" sz="1200">
                <a:solidFill>
                  <a:srgbClr val="313131"/>
                </a:solidFill>
                <a:highlight>
                  <a:srgbClr val="FFFFFF"/>
                </a:highlight>
                <a:latin typeface="Poppins"/>
                <a:ea typeface="Poppins"/>
                <a:cs typeface="Poppins"/>
                <a:sym typeface="Poppins"/>
              </a:rPr>
              <a:t>y = Convert x to Celsius</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None/>
            </a:pPr>
            <a:r>
              <a:rPr lang="en" sz="1200">
                <a:solidFill>
                  <a:srgbClr val="313131"/>
                </a:solidFill>
                <a:highlight>
                  <a:srgbClr val="FFFFFF"/>
                </a:highlight>
                <a:latin typeface="Poppins"/>
                <a:ea typeface="Poppins"/>
                <a:cs typeface="Poppins"/>
                <a:sym typeface="Poppins"/>
              </a:rPr>
              <a:t>Output message displaying Celsius temperature</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00" name="Google Shape;500;p6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2DC5FA"/>
              </a:solidFill>
              <a:highlight>
                <a:srgbClr val="FFFFFF"/>
              </a:highlight>
              <a:latin typeface="Poppins"/>
              <a:ea typeface="Poppins"/>
              <a:cs typeface="Poppins"/>
              <a:sym typeface="Poppins"/>
            </a:endParaRPr>
          </a:p>
          <a:p>
            <a:pPr indent="0" lvl="0" marL="0" rtl="0" algn="l">
              <a:spcBef>
                <a:spcPts val="17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#precise temperature</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x=input('Please input a temperature in Fahrenheit.')</a:t>
            </a:r>
            <a:endParaRPr sz="1200">
              <a:solidFill>
                <a:srgbClr val="313131"/>
              </a:solidFill>
              <a:highlight>
                <a:srgbClr val="FFFFFF"/>
              </a:highlight>
              <a:latin typeface="Poppins"/>
              <a:ea typeface="Poppins"/>
              <a:cs typeface="Poppins"/>
              <a:sym typeface="Poppins"/>
            </a:endParaRPr>
          </a:p>
          <a:p>
            <a:pPr indent="0" lvl="0" marL="0" rtl="0" algn="l">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y=(float(x)-32)*5/9</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latin typeface="Poppins"/>
                <a:ea typeface="Poppins"/>
                <a:cs typeface="Poppins"/>
                <a:sym typeface="Poppins"/>
              </a:rPr>
              <a:t>print('Your temperature in Celsius is: %s.' %y)</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01" name="Google Shape;50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 +</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07" name="Google Shape;507;p6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08" name="Google Shape;508;p68"/>
          <p:cNvSpPr txBox="1"/>
          <p:nvPr/>
        </p:nvSpPr>
        <p:spPr>
          <a:xfrm>
            <a:off x="525050" y="917400"/>
            <a:ext cx="782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200">
                <a:solidFill>
                  <a:srgbClr val="313131"/>
                </a:solidFill>
                <a:highlight>
                  <a:srgbClr val="FFFFFF"/>
                </a:highlight>
                <a:latin typeface="Poppins"/>
                <a:ea typeface="Poppins"/>
                <a:cs typeface="Poppins"/>
                <a:sym typeface="Poppins"/>
              </a:rPr>
              <a:t>Write a program that converts from Fahrenheit to Celsius or from Celsius to Fahrenheit, depending on the user's choice.</a:t>
            </a:r>
            <a:endParaRPr sz="1200">
              <a:solidFill>
                <a:srgbClr val="313131"/>
              </a:solidFill>
              <a:highlight>
                <a:srgbClr val="FFFFFF"/>
              </a:highlight>
              <a:latin typeface="Poppins"/>
              <a:ea typeface="Poppins"/>
              <a:cs typeface="Poppins"/>
              <a:sym typeface="Poppins"/>
            </a:endParaRPr>
          </a:p>
        </p:txBody>
      </p:sp>
      <p:sp>
        <p:nvSpPr>
          <p:cNvPr id="509" name="Google Shape;509;p6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x = input "Press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y = input ask what number?</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z = choice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if z = 1 (1 is pressed)</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f to c conversion</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elif z = 2 (2 is pressed)</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c to f conversion</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10" name="Google Shape;510;p6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31313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x = int(input("Press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y = input("What is the number you want to convert?")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z = float(x)</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if z == 1:</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y=(float(y)-32)*5/9</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elif z == 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y=float(y)*9/5+32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11" name="Google Shape;51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 ++</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17" name="Google Shape;517;p6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18" name="Google Shape;518;p69"/>
          <p:cNvSpPr txBox="1"/>
          <p:nvPr/>
        </p:nvSpPr>
        <p:spPr>
          <a:xfrm>
            <a:off x="525050" y="917400"/>
            <a:ext cx="782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200">
                <a:solidFill>
                  <a:srgbClr val="313131"/>
                </a:solidFill>
                <a:highlight>
                  <a:srgbClr val="FFFFFF"/>
                </a:highlight>
                <a:latin typeface="Poppins"/>
                <a:ea typeface="Poppins"/>
                <a:cs typeface="Poppins"/>
                <a:sym typeface="Poppins"/>
              </a:rPr>
              <a:t>Write a program that converts from Fahrenheit to Celsius or from Celsius to Fahrenheit, depending on the user's choice.</a:t>
            </a:r>
            <a:endParaRPr sz="1200">
              <a:solidFill>
                <a:srgbClr val="313131"/>
              </a:solidFill>
              <a:highlight>
                <a:srgbClr val="FFFFFF"/>
              </a:highlight>
              <a:latin typeface="Poppins"/>
              <a:ea typeface="Poppins"/>
              <a:cs typeface="Poppins"/>
              <a:sym typeface="Poppins"/>
            </a:endParaRPr>
          </a:p>
        </p:txBody>
      </p:sp>
      <p:sp>
        <p:nvSpPr>
          <p:cNvPr id="519" name="Google Shape;519;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Pseudo-code:</a:t>
            </a:r>
            <a:endParaRPr sz="1200">
              <a:solidFill>
                <a:srgbClr val="2DC5FA"/>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x = input "Press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y = input ask what number?</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z = choice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if z = 1 (1 is pressed)</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f to c conversion</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elif z = 2 (2 is pressed)</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do c to f conversion</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output</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200">
                <a:solidFill>
                  <a:srgbClr val="313131"/>
                </a:solidFill>
                <a:highlight>
                  <a:srgbClr val="FFFFFF"/>
                </a:highlight>
                <a:latin typeface="Courier New"/>
                <a:ea typeface="Courier New"/>
                <a:cs typeface="Courier New"/>
                <a:sym typeface="Courier New"/>
              </a:rPr>
              <a:t>    print "Please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313131"/>
              </a:solidFill>
              <a:highlight>
                <a:srgbClr val="FFFFFF"/>
              </a:highlight>
              <a:latin typeface="Helvetica Neue"/>
              <a:ea typeface="Helvetica Neue"/>
              <a:cs typeface="Helvetica Neue"/>
              <a:sym typeface="Helvetica Neue"/>
            </a:endParaRPr>
          </a:p>
          <a:p>
            <a:pPr indent="0" lvl="0" marL="0" rtl="0" algn="l">
              <a:spcBef>
                <a:spcPts val="1700"/>
              </a:spcBef>
              <a:spcAft>
                <a:spcPts val="0"/>
              </a:spcAft>
              <a:buNone/>
            </a:pPr>
            <a:r>
              <a:t/>
            </a:r>
            <a:endParaRPr sz="1200">
              <a:solidFill>
                <a:srgbClr val="313131"/>
              </a:solidFill>
              <a:highlight>
                <a:srgbClr val="FFFFFF"/>
              </a:highlight>
              <a:latin typeface="Poppins"/>
              <a:ea typeface="Poppins"/>
              <a:cs typeface="Poppins"/>
              <a:sym typeface="Poppins"/>
            </a:endParaRPr>
          </a:p>
          <a:p>
            <a:pPr indent="0" lvl="0" marL="0" rtl="0" algn="l">
              <a:lnSpc>
                <a:spcPct val="140000"/>
              </a:lnSpc>
              <a:spcBef>
                <a:spcPts val="1600"/>
              </a:spcBef>
              <a:spcAft>
                <a:spcPts val="0"/>
              </a:spcAft>
              <a:buClr>
                <a:schemeClr val="dk1"/>
              </a:buClr>
              <a:buSzPts val="1100"/>
              <a:buFont typeface="Arial"/>
              <a:buNone/>
            </a:pPr>
            <a:r>
              <a:t/>
            </a:r>
            <a:endParaRPr sz="1200">
              <a:solidFill>
                <a:srgbClr val="313131"/>
              </a:solidFill>
              <a:highlight>
                <a:srgbClr val="FFFFFF"/>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
        <p:nvSpPr>
          <p:cNvPr id="520" name="Google Shape;520;p6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DC5FA"/>
                </a:solidFill>
                <a:highlight>
                  <a:srgbClr val="FFFFFF"/>
                </a:highlight>
                <a:latin typeface="Poppins"/>
                <a:ea typeface="Poppins"/>
                <a:cs typeface="Poppins"/>
                <a:sym typeface="Poppins"/>
              </a:rPr>
              <a:t>Example code:</a:t>
            </a:r>
            <a:endParaRPr sz="1200">
              <a:solidFill>
                <a:srgbClr val="31313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x = int(input("Press 1 to convert from Fahrenheit to Celsius or Press 2 to convert from Celsius to Fahrenheit."))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y = int(input("What is the number you want to convert?"))</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if y == 1:</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y=(float(y)-32)*5/9</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elif y == 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y=float(y)*9/5+32</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print(y)</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else</a:t>
            </a:r>
            <a:endParaRPr sz="1200">
              <a:solidFill>
                <a:srgbClr val="31313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13131"/>
                </a:solidFill>
                <a:highlight>
                  <a:srgbClr val="FFFFFF"/>
                </a:highlight>
                <a:latin typeface="Courier New"/>
                <a:ea typeface="Courier New"/>
                <a:cs typeface="Courier New"/>
                <a:sym typeface="Courier New"/>
              </a:rPr>
              <a:t>    print("Please enter either 1 or 2")</a:t>
            </a:r>
            <a:endParaRPr sz="12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Poppins"/>
              <a:ea typeface="Poppins"/>
              <a:cs typeface="Poppins"/>
              <a:sym typeface="Poppins"/>
            </a:endParaRPr>
          </a:p>
          <a:p>
            <a:pPr indent="0" lvl="0" marL="0" rtl="0" algn="l">
              <a:spcBef>
                <a:spcPts val="1600"/>
              </a:spcBef>
              <a:spcAft>
                <a:spcPts val="1600"/>
              </a:spcAft>
              <a:buNone/>
            </a:pPr>
            <a:r>
              <a:t/>
            </a:r>
            <a:endParaRPr>
              <a:latin typeface="Poppins"/>
              <a:ea typeface="Poppins"/>
              <a:cs typeface="Poppins"/>
              <a:sym typeface="Poppins"/>
            </a:endParaRPr>
          </a:p>
        </p:txBody>
      </p:sp>
      <p:sp>
        <p:nvSpPr>
          <p:cNvPr id="521" name="Google Shape;52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0"/>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27" name="Google Shape;527;p7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28" name="Google Shape;528;p70"/>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529" name="Google Shape;529;p70"/>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530" name="Google Shape;530;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2" name="Google Shape;532;p7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38" name="Google Shape;538;p7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39" name="Google Shape;539;p71"/>
          <p:cNvSpPr txBox="1"/>
          <p:nvPr/>
        </p:nvSpPr>
        <p:spPr>
          <a:xfrm>
            <a:off x="525050" y="917400"/>
            <a:ext cx="3908700" cy="355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rPr lang="en" sz="1750">
                <a:solidFill>
                  <a:srgbClr val="313131"/>
                </a:solidFill>
                <a:highlight>
                  <a:srgbClr val="FFFFFF"/>
                </a:highlight>
                <a:latin typeface="Poppins"/>
                <a:ea typeface="Poppins"/>
                <a:cs typeface="Poppins"/>
                <a:sym typeface="Poppins"/>
              </a:rPr>
              <a:t>A flowchart is a type of diagram that represents the workflow or process of an algorithm. The flowchart shows the steps as symbols of various kinds, and their order/sequence by connecting them with arrows. This diagrammatic representation illustrates a solution model to a given problem.</a:t>
            </a:r>
            <a:endParaRPr sz="1900">
              <a:solidFill>
                <a:srgbClr val="313131"/>
              </a:solidFill>
              <a:highlight>
                <a:srgbClr val="FFFFFF"/>
              </a:highlight>
              <a:latin typeface="Poppins"/>
              <a:ea typeface="Poppins"/>
              <a:cs typeface="Poppins"/>
              <a:sym typeface="Poppins"/>
            </a:endParaRPr>
          </a:p>
        </p:txBody>
      </p:sp>
      <p:pic>
        <p:nvPicPr>
          <p:cNvPr id="540" name="Google Shape;540;p71"/>
          <p:cNvPicPr preferRelativeResize="0"/>
          <p:nvPr/>
        </p:nvPicPr>
        <p:blipFill rotWithShape="1">
          <a:blip r:embed="rId3">
            <a:alphaModFix/>
          </a:blip>
          <a:srcRect b="0" l="6503" r="8815" t="39602"/>
          <a:stretch/>
        </p:blipFill>
        <p:spPr>
          <a:xfrm>
            <a:off x="4572000" y="1188475"/>
            <a:ext cx="3908626" cy="2090774"/>
          </a:xfrm>
          <a:prstGeom prst="rect">
            <a:avLst/>
          </a:prstGeom>
          <a:noFill/>
          <a:ln>
            <a:noFill/>
          </a:ln>
        </p:spPr>
      </p:pic>
      <p:sp>
        <p:nvSpPr>
          <p:cNvPr id="541" name="Google Shape;54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43" name="Google Shape;543;p7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2"/>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49" name="Google Shape;549;p7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50" name="Google Shape;550;p72"/>
          <p:cNvPicPr preferRelativeResize="0"/>
          <p:nvPr/>
        </p:nvPicPr>
        <p:blipFill>
          <a:blip r:embed="rId3">
            <a:alphaModFix/>
          </a:blip>
          <a:stretch>
            <a:fillRect/>
          </a:stretch>
        </p:blipFill>
        <p:spPr>
          <a:xfrm>
            <a:off x="2800175" y="361263"/>
            <a:ext cx="4693624" cy="4420975"/>
          </a:xfrm>
          <a:prstGeom prst="rect">
            <a:avLst/>
          </a:prstGeom>
          <a:noFill/>
          <a:ln>
            <a:noFill/>
          </a:ln>
        </p:spPr>
      </p:pic>
      <p:sp>
        <p:nvSpPr>
          <p:cNvPr id="551" name="Google Shape;55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3" name="Google Shape;553;p7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0097A7"/>
                </a:solidFill>
                <a:latin typeface="Poppins"/>
                <a:ea typeface="Poppins"/>
                <a:cs typeface="Poppins"/>
                <a:sym typeface="Poppins"/>
              </a:rPr>
              <a:t>1.1 Introduction</a:t>
            </a:r>
            <a:endParaRPr b="1" sz="3000">
              <a:solidFill>
                <a:srgbClr val="0097A7"/>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3"/>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Flowchart’s rules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59" name="Google Shape;559;p7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60" name="Google Shape;560;p73" title="The use of appropriate symbols"/>
          <p:cNvPicPr preferRelativeResize="0"/>
          <p:nvPr/>
        </p:nvPicPr>
        <p:blipFill>
          <a:blip r:embed="rId3">
            <a:alphaModFix/>
          </a:blip>
          <a:stretch>
            <a:fillRect/>
          </a:stretch>
        </p:blipFill>
        <p:spPr>
          <a:xfrm>
            <a:off x="475250" y="2049525"/>
            <a:ext cx="3950675" cy="1278570"/>
          </a:xfrm>
          <a:prstGeom prst="rect">
            <a:avLst/>
          </a:prstGeom>
          <a:noFill/>
          <a:ln>
            <a:noFill/>
          </a:ln>
        </p:spPr>
      </p:pic>
      <p:sp>
        <p:nvSpPr>
          <p:cNvPr id="561" name="Google Shape;561;p73"/>
          <p:cNvSpPr txBox="1"/>
          <p:nvPr/>
        </p:nvSpPr>
        <p:spPr>
          <a:xfrm>
            <a:off x="350625" y="975900"/>
            <a:ext cx="3882600" cy="38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50">
                <a:solidFill>
                  <a:srgbClr val="3F3F3F"/>
                </a:solidFill>
                <a:highlight>
                  <a:srgbClr val="FFFFFF"/>
                </a:highlight>
                <a:latin typeface="Poppins"/>
                <a:ea typeface="Poppins"/>
                <a:cs typeface="Poppins"/>
                <a:sym typeface="Poppins"/>
              </a:rPr>
              <a:t>1. The use of appropriate symbols</a:t>
            </a:r>
            <a:endParaRPr sz="1750">
              <a:solidFill>
                <a:srgbClr val="3F3F3F"/>
              </a:solidFill>
              <a:highlight>
                <a:srgbClr val="FFFFFF"/>
              </a:highlight>
              <a:latin typeface="Poppins"/>
              <a:ea typeface="Poppins"/>
              <a:cs typeface="Poppins"/>
              <a:sym typeface="Poppins"/>
            </a:endParaRPr>
          </a:p>
          <a:p>
            <a:pPr indent="0" lvl="0" marL="0" rtl="0" algn="l">
              <a:spcBef>
                <a:spcPts val="0"/>
              </a:spcBef>
              <a:spcAft>
                <a:spcPts val="0"/>
              </a:spcAft>
              <a:buNone/>
            </a:pPr>
            <a:r>
              <a:t/>
            </a:r>
            <a:endParaRPr sz="1500">
              <a:solidFill>
                <a:srgbClr val="E5A82E"/>
              </a:solidFill>
              <a:latin typeface="Poppins"/>
              <a:ea typeface="Poppins"/>
              <a:cs typeface="Poppins"/>
              <a:sym typeface="Poppins"/>
            </a:endParaRPr>
          </a:p>
        </p:txBody>
      </p:sp>
      <p:pic>
        <p:nvPicPr>
          <p:cNvPr descr="Bank Teller Flowchart Template" id="562" name="Google Shape;562;p73"/>
          <p:cNvPicPr preferRelativeResize="0"/>
          <p:nvPr/>
        </p:nvPicPr>
        <p:blipFill>
          <a:blip r:embed="rId4">
            <a:alphaModFix/>
          </a:blip>
          <a:stretch>
            <a:fillRect/>
          </a:stretch>
        </p:blipFill>
        <p:spPr>
          <a:xfrm>
            <a:off x="4619425" y="1499096"/>
            <a:ext cx="3950674" cy="3132475"/>
          </a:xfrm>
          <a:prstGeom prst="rect">
            <a:avLst/>
          </a:prstGeom>
          <a:noFill/>
          <a:ln>
            <a:noFill/>
          </a:ln>
        </p:spPr>
      </p:pic>
      <p:sp>
        <p:nvSpPr>
          <p:cNvPr id="563" name="Google Shape;563;p73"/>
          <p:cNvSpPr txBox="1"/>
          <p:nvPr/>
        </p:nvSpPr>
        <p:spPr>
          <a:xfrm>
            <a:off x="4416013" y="879450"/>
            <a:ext cx="4357500" cy="57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F3F3F"/>
                </a:solidFill>
                <a:highlight>
                  <a:srgbClr val="FFFFFF"/>
                </a:highlight>
                <a:latin typeface="Poppins"/>
                <a:ea typeface="Poppins"/>
                <a:cs typeface="Poppins"/>
                <a:sym typeface="Poppins"/>
              </a:rPr>
              <a:t>2. Avoid flow direction that is inconsistent</a:t>
            </a:r>
            <a:endParaRPr sz="1600">
              <a:solidFill>
                <a:srgbClr val="3F3F3F"/>
              </a:solidFill>
              <a:highlight>
                <a:srgbClr val="FFFFFF"/>
              </a:highlight>
              <a:latin typeface="Poppins"/>
              <a:ea typeface="Poppins"/>
              <a:cs typeface="Poppins"/>
              <a:sym typeface="Poppins"/>
            </a:endParaRPr>
          </a:p>
          <a:p>
            <a:pPr indent="0" lvl="0" marL="0" rtl="0" algn="l">
              <a:spcBef>
                <a:spcPts val="0"/>
              </a:spcBef>
              <a:spcAft>
                <a:spcPts val="0"/>
              </a:spcAft>
              <a:buNone/>
            </a:pPr>
            <a:r>
              <a:t/>
            </a:r>
            <a:endParaRPr sz="1600">
              <a:solidFill>
                <a:srgbClr val="E5A82E"/>
              </a:solidFill>
              <a:latin typeface="Poppins"/>
              <a:ea typeface="Poppins"/>
              <a:cs typeface="Poppins"/>
              <a:sym typeface="Poppins"/>
            </a:endParaRPr>
          </a:p>
        </p:txBody>
      </p:sp>
      <p:sp>
        <p:nvSpPr>
          <p:cNvPr id="564" name="Google Shape;56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66" name="Google Shape;566;p7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nvSpPr>
        <p:spPr>
          <a:xfrm>
            <a:off x="421950" y="342850"/>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Flowchart’s rules</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72" name="Google Shape;572;p7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73" name="Google Shape;573;p74" title="Excessive color schemes"/>
          <p:cNvPicPr preferRelativeResize="0"/>
          <p:nvPr/>
        </p:nvPicPr>
        <p:blipFill>
          <a:blip r:embed="rId3">
            <a:alphaModFix/>
          </a:blip>
          <a:stretch>
            <a:fillRect/>
          </a:stretch>
        </p:blipFill>
        <p:spPr>
          <a:xfrm>
            <a:off x="421950" y="1177150"/>
            <a:ext cx="4357642" cy="1465750"/>
          </a:xfrm>
          <a:prstGeom prst="rect">
            <a:avLst/>
          </a:prstGeom>
          <a:noFill/>
          <a:ln>
            <a:noFill/>
          </a:ln>
        </p:spPr>
      </p:pic>
      <p:pic>
        <p:nvPicPr>
          <p:cNvPr id="574" name="Google Shape;574;p74" title="Symbol sizes should be consistent"/>
          <p:cNvPicPr preferRelativeResize="0"/>
          <p:nvPr/>
        </p:nvPicPr>
        <p:blipFill rotWithShape="1">
          <a:blip r:embed="rId4">
            <a:alphaModFix/>
          </a:blip>
          <a:srcRect b="0" l="0" r="20350" t="0"/>
          <a:stretch/>
        </p:blipFill>
        <p:spPr>
          <a:xfrm>
            <a:off x="4892625" y="1643850"/>
            <a:ext cx="3677475" cy="1720950"/>
          </a:xfrm>
          <a:prstGeom prst="rect">
            <a:avLst/>
          </a:prstGeom>
          <a:noFill/>
          <a:ln>
            <a:noFill/>
          </a:ln>
        </p:spPr>
      </p:pic>
      <p:sp>
        <p:nvSpPr>
          <p:cNvPr id="575" name="Google Shape;575;p74"/>
          <p:cNvSpPr txBox="1"/>
          <p:nvPr/>
        </p:nvSpPr>
        <p:spPr>
          <a:xfrm>
            <a:off x="523925" y="3173779"/>
            <a:ext cx="3000000" cy="28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3F3F3F"/>
                </a:solidFill>
                <a:highlight>
                  <a:srgbClr val="FFFFFF"/>
                </a:highlight>
                <a:latin typeface="Poppins"/>
                <a:ea typeface="Poppins"/>
                <a:cs typeface="Poppins"/>
                <a:sym typeface="Poppins"/>
              </a:rPr>
              <a:t>3. Excessive color schemes</a:t>
            </a:r>
            <a:endParaRPr sz="1600">
              <a:solidFill>
                <a:srgbClr val="3F3F3F"/>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3F3F3F"/>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E5A82E"/>
              </a:solidFill>
              <a:highlight>
                <a:srgbClr val="FFFFFF"/>
              </a:highlight>
              <a:latin typeface="Poppins"/>
              <a:ea typeface="Poppins"/>
              <a:cs typeface="Poppins"/>
              <a:sym typeface="Poppins"/>
            </a:endParaRPr>
          </a:p>
        </p:txBody>
      </p:sp>
      <p:sp>
        <p:nvSpPr>
          <p:cNvPr id="576" name="Google Shape;576;p74"/>
          <p:cNvSpPr txBox="1"/>
          <p:nvPr/>
        </p:nvSpPr>
        <p:spPr>
          <a:xfrm>
            <a:off x="5630650" y="677175"/>
            <a:ext cx="3000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 sz="1600">
                <a:solidFill>
                  <a:srgbClr val="3F3F3F"/>
                </a:solidFill>
                <a:highlight>
                  <a:srgbClr val="FFFFFF"/>
                </a:highlight>
                <a:latin typeface="Poppins"/>
                <a:ea typeface="Poppins"/>
                <a:cs typeface="Poppins"/>
                <a:sym typeface="Poppins"/>
              </a:rPr>
              <a:t>4. Symbol sizes should be consistent</a:t>
            </a:r>
            <a:endParaRPr sz="1600">
              <a:latin typeface="Poppins"/>
              <a:ea typeface="Poppins"/>
              <a:cs typeface="Poppins"/>
              <a:sym typeface="Poppins"/>
            </a:endParaRPr>
          </a:p>
        </p:txBody>
      </p:sp>
      <p:sp>
        <p:nvSpPr>
          <p:cNvPr id="577" name="Google Shape;57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79" name="Google Shape;579;p7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85" name="Google Shape;585;p7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586" name="Google Shape;586;p75"/>
          <p:cNvSpPr txBox="1"/>
          <p:nvPr/>
        </p:nvSpPr>
        <p:spPr>
          <a:xfrm>
            <a:off x="421950" y="793050"/>
            <a:ext cx="8300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flag1=False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while flag1==False: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x = input("Press 1 to convert from Fahrenheit to Celsius or Press 2 to convert from Celsius to Fahrenheit. ")</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if x not in ['1','2']: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print('ERROR: Please enter either 1 or 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z = int(x)</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flag1=True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flag2=False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while flag2==False: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 = input("What is the number you want to convert?")</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if y.replace(".", "", 1).lstrip('+-').isdigit()==False: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print('ERROR: Please enter a number')</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y=float(y)</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flag2=True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if z == 1:</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y=(y-32)*5/9</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print(y)</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else:</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y=y*9/5+32</a:t>
            </a:r>
            <a:endParaRPr sz="1100">
              <a:solidFill>
                <a:srgbClr val="31313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13131"/>
                </a:solidFill>
                <a:highlight>
                  <a:srgbClr val="FFFFFF"/>
                </a:highlight>
                <a:latin typeface="Courier New"/>
                <a:ea typeface="Courier New"/>
                <a:cs typeface="Courier New"/>
                <a:sym typeface="Courier New"/>
              </a:rPr>
              <a:t>    print(y)</a:t>
            </a:r>
            <a:endParaRPr sz="1100">
              <a:solidFill>
                <a:srgbClr val="313131"/>
              </a:solidFill>
              <a:highlight>
                <a:srgbClr val="FFFFFF"/>
              </a:highlight>
              <a:latin typeface="Courier New"/>
              <a:ea typeface="Courier New"/>
              <a:cs typeface="Courier New"/>
              <a:sym typeface="Courier New"/>
            </a:endParaRPr>
          </a:p>
        </p:txBody>
      </p:sp>
      <p:sp>
        <p:nvSpPr>
          <p:cNvPr id="587" name="Google Shape;58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89" name="Google Shape;589;p7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6"/>
          <p:cNvSpPr txBox="1"/>
          <p:nvPr/>
        </p:nvSpPr>
        <p:spPr>
          <a:xfrm>
            <a:off x="421950" y="32902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Example</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595" name="Google Shape;595;p7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596" name="Google Shape;596;p76"/>
          <p:cNvPicPr preferRelativeResize="0"/>
          <p:nvPr/>
        </p:nvPicPr>
        <p:blipFill>
          <a:blip r:embed="rId3">
            <a:alphaModFix/>
          </a:blip>
          <a:stretch>
            <a:fillRect/>
          </a:stretch>
        </p:blipFill>
        <p:spPr>
          <a:xfrm>
            <a:off x="477800" y="975900"/>
            <a:ext cx="8188396" cy="3339601"/>
          </a:xfrm>
          <a:prstGeom prst="rect">
            <a:avLst/>
          </a:prstGeom>
          <a:noFill/>
          <a:ln>
            <a:noFill/>
          </a:ln>
        </p:spPr>
      </p:pic>
      <p:sp>
        <p:nvSpPr>
          <p:cNvPr id="597" name="Google Shape;59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99" name="Google Shape;599;p7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7"/>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605" name="Google Shape;605;p7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606" name="Google Shape;606;p77"/>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607" name="Google Shape;607;p77"/>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608" name="Google Shape;60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0" name="Google Shape;610;p7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HW </a:t>
            </a:r>
            <a:r>
              <a:rPr lang="en">
                <a:solidFill>
                  <a:srgbClr val="0097A7"/>
                </a:solidFill>
              </a:rPr>
              <a:t>Task 1.1</a:t>
            </a:r>
            <a:endParaRPr>
              <a:solidFill>
                <a:srgbClr val="0097A7"/>
              </a:solidFill>
            </a:endParaRPr>
          </a:p>
        </p:txBody>
      </p:sp>
      <p:sp>
        <p:nvSpPr>
          <p:cNvPr id="616" name="Google Shape;616;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Create a </a:t>
            </a:r>
            <a:r>
              <a:rPr lang="en">
                <a:latin typeface="Poppins"/>
                <a:ea typeface="Poppins"/>
                <a:cs typeface="Poppins"/>
                <a:sym typeface="Poppins"/>
              </a:rPr>
              <a:t>flowchart</a:t>
            </a:r>
            <a:r>
              <a:rPr lang="en">
                <a:latin typeface="Poppins"/>
                <a:ea typeface="Poppins"/>
                <a:cs typeface="Poppins"/>
                <a:sym typeface="Poppins"/>
              </a:rPr>
              <a:t> and pseudocode for these cases:</a:t>
            </a:r>
            <a:endParaRPr>
              <a:latin typeface="Poppins"/>
              <a:ea typeface="Poppins"/>
              <a:cs typeface="Poppins"/>
              <a:sym typeface="Poppins"/>
            </a:endParaRPr>
          </a:p>
          <a:p>
            <a:pPr indent="0" lvl="0" marL="0" rtl="0" algn="l">
              <a:lnSpc>
                <a:spcPct val="125000"/>
              </a:lnSpc>
              <a:spcBef>
                <a:spcPts val="1800"/>
              </a:spcBef>
              <a:spcAft>
                <a:spcPts val="0"/>
              </a:spcAft>
              <a:buNone/>
            </a:pPr>
            <a:r>
              <a:rPr lang="en">
                <a:latin typeface="Poppins"/>
                <a:ea typeface="Poppins"/>
                <a:cs typeface="Poppins"/>
                <a:sym typeface="Poppins"/>
              </a:rPr>
              <a:t>Define if a given number is prime or not.</a:t>
            </a:r>
            <a:endParaRPr>
              <a:latin typeface="Poppins"/>
              <a:ea typeface="Poppins"/>
              <a:cs typeface="Poppins"/>
              <a:sym typeface="Poppins"/>
            </a:endParaRPr>
          </a:p>
          <a:p>
            <a:pPr indent="0" lvl="0" marL="0" rtl="0" algn="l">
              <a:lnSpc>
                <a:spcPct val="125000"/>
              </a:lnSpc>
              <a:spcBef>
                <a:spcPts val="1800"/>
              </a:spcBef>
              <a:spcAft>
                <a:spcPts val="0"/>
              </a:spcAft>
              <a:buNone/>
            </a:pPr>
            <a:r>
              <a:rPr lang="en">
                <a:latin typeface="Poppins"/>
                <a:ea typeface="Poppins"/>
                <a:cs typeface="Poppins"/>
                <a:sym typeface="Poppins"/>
              </a:rPr>
              <a:t>A prime number (or a prime) is a natural number greater than 1 that is not a product of two smaller natural numbers. Or, it is a natural number that can be divided only by 1 and itself.</a:t>
            </a:r>
            <a:endParaRPr b="1" sz="1200">
              <a:solidFill>
                <a:srgbClr val="F0F6FC"/>
              </a:solidFill>
              <a:highlight>
                <a:srgbClr val="0D1117"/>
              </a:highlight>
              <a:latin typeface="Poppins"/>
              <a:ea typeface="Poppins"/>
              <a:cs typeface="Poppins"/>
              <a:sym typeface="Poppins"/>
            </a:endParaRPr>
          </a:p>
          <a:p>
            <a:pPr indent="0" lvl="0" marL="0" rtl="0" algn="l">
              <a:spcBef>
                <a:spcPts val="1200"/>
              </a:spcBef>
              <a:spcAft>
                <a:spcPts val="1600"/>
              </a:spcAft>
              <a:buNone/>
            </a:pPr>
            <a:r>
              <a:t/>
            </a:r>
            <a:endParaRPr>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HW </a:t>
            </a:r>
            <a:r>
              <a:rPr lang="en">
                <a:solidFill>
                  <a:srgbClr val="0097A7"/>
                </a:solidFill>
              </a:rPr>
              <a:t>Task 1.2</a:t>
            </a:r>
            <a:endParaRPr>
              <a:solidFill>
                <a:srgbClr val="0097A7"/>
              </a:solidFill>
            </a:endParaRPr>
          </a:p>
        </p:txBody>
      </p:sp>
      <p:sp>
        <p:nvSpPr>
          <p:cNvPr id="622" name="Google Shape;622;p7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oppins"/>
                <a:ea typeface="Poppins"/>
                <a:cs typeface="Poppins"/>
                <a:sym typeface="Poppins"/>
              </a:rPr>
              <a:t>French tax deduction flowchart and pseudocode:</a:t>
            </a:r>
            <a:br>
              <a:rPr lang="en">
                <a:latin typeface="Poppins"/>
                <a:ea typeface="Poppins"/>
                <a:cs typeface="Poppins"/>
                <a:sym typeface="Poppins"/>
              </a:rPr>
            </a:br>
            <a:r>
              <a:rPr b="1" lang="en" sz="1100">
                <a:solidFill>
                  <a:schemeClr val="dk1"/>
                </a:solidFill>
                <a:latin typeface="Poppins"/>
                <a:ea typeface="Poppins"/>
                <a:cs typeface="Poppins"/>
                <a:sym typeface="Poppins"/>
              </a:rPr>
              <a:t>Rule 1: Income Threshold Based on Tax Reference Income (RFR)</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lang="en" sz="1100">
                <a:solidFill>
                  <a:schemeClr val="dk1"/>
                </a:solidFill>
                <a:latin typeface="Poppins"/>
                <a:ea typeface="Poppins"/>
                <a:cs typeface="Poppins"/>
                <a:sym typeface="Poppins"/>
              </a:rPr>
              <a:t>To qualify for certain tax reductions or exemptions, the taxpayer's </a:t>
            </a:r>
            <a:r>
              <a:rPr b="1" lang="en" sz="1100">
                <a:solidFill>
                  <a:schemeClr val="dk1"/>
                </a:solidFill>
                <a:latin typeface="Poppins"/>
                <a:ea typeface="Poppins"/>
                <a:cs typeface="Poppins"/>
                <a:sym typeface="Poppins"/>
              </a:rPr>
              <a:t>tax reference income (revenu fiscal de référence)</a:t>
            </a:r>
            <a:r>
              <a:rPr lang="en" sz="1100">
                <a:solidFill>
                  <a:schemeClr val="dk1"/>
                </a:solidFill>
                <a:latin typeface="Poppins"/>
                <a:ea typeface="Poppins"/>
                <a:cs typeface="Poppins"/>
                <a:sym typeface="Poppins"/>
              </a:rPr>
              <a:t> must fall </a:t>
            </a:r>
            <a:r>
              <a:rPr b="1" lang="en" sz="1100">
                <a:solidFill>
                  <a:schemeClr val="dk1"/>
                </a:solidFill>
                <a:latin typeface="Poppins"/>
                <a:ea typeface="Poppins"/>
                <a:cs typeface="Poppins"/>
                <a:sym typeface="Poppins"/>
              </a:rPr>
              <a:t>below specific annual limits</a:t>
            </a:r>
            <a:r>
              <a:rPr lang="en" sz="1100">
                <a:solidFill>
                  <a:schemeClr val="dk1"/>
                </a:solidFill>
                <a:latin typeface="Poppins"/>
                <a:ea typeface="Poppins"/>
                <a:cs typeface="Poppins"/>
                <a:sym typeface="Poppins"/>
              </a:rPr>
              <a:t> set by the French government.</a:t>
            </a:r>
            <a:endParaRPr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None/>
            </a:pPr>
            <a:r>
              <a:rPr b="1" lang="en" sz="1100">
                <a:solidFill>
                  <a:schemeClr val="dk1"/>
                </a:solidFill>
                <a:latin typeface="Poppins"/>
                <a:ea typeface="Poppins"/>
                <a:cs typeface="Poppins"/>
                <a:sym typeface="Poppins"/>
              </a:rPr>
              <a:t>Rule 2: Family Quotient Advantage</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lang="en" sz="1100">
                <a:solidFill>
                  <a:schemeClr val="dk1"/>
                </a:solidFill>
                <a:latin typeface="Poppins"/>
                <a:ea typeface="Poppins"/>
                <a:cs typeface="Poppins"/>
                <a:sym typeface="Poppins"/>
              </a:rPr>
              <a:t>Taxpayers receive reductions based on their </a:t>
            </a:r>
            <a:r>
              <a:rPr b="1" lang="en" sz="1100">
                <a:solidFill>
                  <a:schemeClr val="dk1"/>
                </a:solidFill>
                <a:latin typeface="Poppins"/>
                <a:ea typeface="Poppins"/>
                <a:cs typeface="Poppins"/>
                <a:sym typeface="Poppins"/>
              </a:rPr>
              <a:t>family situation</a:t>
            </a:r>
            <a:r>
              <a:rPr lang="en" sz="1100">
                <a:solidFill>
                  <a:schemeClr val="dk1"/>
                </a:solidFill>
                <a:latin typeface="Poppins"/>
                <a:ea typeface="Poppins"/>
                <a:cs typeface="Poppins"/>
                <a:sym typeface="Poppins"/>
              </a:rPr>
              <a:t>, through the </a:t>
            </a:r>
            <a:r>
              <a:rPr b="1" lang="en" sz="1100">
                <a:solidFill>
                  <a:schemeClr val="dk1"/>
                </a:solidFill>
                <a:latin typeface="Poppins"/>
                <a:ea typeface="Poppins"/>
                <a:cs typeface="Poppins"/>
                <a:sym typeface="Poppins"/>
              </a:rPr>
              <a:t>“quotient familial”</a:t>
            </a:r>
            <a:r>
              <a:rPr lang="en" sz="1100">
                <a:solidFill>
                  <a:schemeClr val="dk1"/>
                </a:solidFill>
                <a:latin typeface="Poppins"/>
                <a:ea typeface="Poppins"/>
                <a:cs typeface="Poppins"/>
                <a:sym typeface="Poppins"/>
              </a:rPr>
              <a:t> system.</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lang="en" sz="1100">
                <a:solidFill>
                  <a:schemeClr val="dk1"/>
                </a:solidFill>
                <a:latin typeface="Poppins"/>
                <a:ea typeface="Poppins"/>
                <a:cs typeface="Poppins"/>
                <a:sym typeface="Poppins"/>
              </a:rPr>
              <a:t>The more dependents (children, elderly relatives, etc.), the more </a:t>
            </a:r>
            <a:r>
              <a:rPr b="1" lang="en" sz="1100">
                <a:solidFill>
                  <a:schemeClr val="dk1"/>
                </a:solidFill>
                <a:latin typeface="Poppins"/>
                <a:ea typeface="Poppins"/>
                <a:cs typeface="Poppins"/>
                <a:sym typeface="Poppins"/>
              </a:rPr>
              <a:t>parts</a:t>
            </a:r>
            <a:r>
              <a:rPr lang="en" sz="1100">
                <a:solidFill>
                  <a:schemeClr val="dk1"/>
                </a:solidFill>
                <a:latin typeface="Poppins"/>
                <a:ea typeface="Poppins"/>
                <a:cs typeface="Poppins"/>
                <a:sym typeface="Poppins"/>
              </a:rPr>
              <a:t> are counted in your household, which reduces taxable income.</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lang="en" sz="1100">
                <a:solidFill>
                  <a:schemeClr val="dk1"/>
                </a:solidFill>
                <a:latin typeface="Poppins"/>
                <a:ea typeface="Poppins"/>
                <a:cs typeface="Poppins"/>
                <a:sym typeface="Poppins"/>
              </a:rPr>
              <a:t>There is a </a:t>
            </a:r>
            <a:r>
              <a:rPr b="1" lang="en" sz="1100">
                <a:solidFill>
                  <a:schemeClr val="dk1"/>
                </a:solidFill>
                <a:latin typeface="Poppins"/>
                <a:ea typeface="Poppins"/>
                <a:cs typeface="Poppins"/>
                <a:sym typeface="Poppins"/>
              </a:rPr>
              <a:t>limit to the tax reduction per half-share</a:t>
            </a:r>
            <a:r>
              <a:rPr lang="en" sz="1100">
                <a:solidFill>
                  <a:schemeClr val="dk1"/>
                </a:solidFill>
                <a:latin typeface="Poppins"/>
                <a:ea typeface="Poppins"/>
                <a:cs typeface="Poppins"/>
                <a:sym typeface="Poppins"/>
              </a:rPr>
              <a:t>, which was </a:t>
            </a:r>
            <a:r>
              <a:rPr b="1" lang="en" sz="1100">
                <a:solidFill>
                  <a:schemeClr val="dk1"/>
                </a:solidFill>
                <a:latin typeface="Poppins"/>
                <a:ea typeface="Poppins"/>
                <a:cs typeface="Poppins"/>
                <a:sym typeface="Poppins"/>
              </a:rPr>
              <a:t>€1,759</a:t>
            </a:r>
            <a:r>
              <a:rPr lang="en" sz="1100">
                <a:solidFill>
                  <a:schemeClr val="dk1"/>
                </a:solidFill>
                <a:latin typeface="Poppins"/>
                <a:ea typeface="Poppins"/>
                <a:cs typeface="Poppins"/>
                <a:sym typeface="Poppins"/>
              </a:rPr>
              <a:t> in 2024.</a:t>
            </a:r>
            <a:endParaRPr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Clr>
                <a:schemeClr val="dk1"/>
              </a:buClr>
              <a:buSzPts val="1100"/>
              <a:buFont typeface="Arial"/>
              <a:buNone/>
            </a:pPr>
            <a:r>
              <a:rPr b="1" lang="en" sz="1100">
                <a:solidFill>
                  <a:schemeClr val="dk1"/>
                </a:solidFill>
                <a:latin typeface="Poppins"/>
                <a:ea typeface="Poppins"/>
                <a:cs typeface="Poppins"/>
                <a:sym typeface="Poppins"/>
              </a:rPr>
              <a:t>Rule 3: Eligibility Through Deductible Expenses and Credits</a:t>
            </a:r>
            <a:endParaRPr b="1" sz="1100">
              <a:solidFill>
                <a:schemeClr val="dk1"/>
              </a:solidFill>
              <a:latin typeface="Poppins"/>
              <a:ea typeface="Poppins"/>
              <a:cs typeface="Poppins"/>
              <a:sym typeface="Poppins"/>
            </a:endParaRPr>
          </a:p>
          <a:p>
            <a:pPr indent="0" lvl="0" marL="0" rtl="0" algn="l">
              <a:lnSpc>
                <a:spcPct val="115000"/>
              </a:lnSpc>
              <a:spcBef>
                <a:spcPts val="200"/>
              </a:spcBef>
              <a:spcAft>
                <a:spcPts val="0"/>
              </a:spcAft>
              <a:buNone/>
            </a:pPr>
            <a:r>
              <a:rPr lang="en" sz="1100">
                <a:solidFill>
                  <a:schemeClr val="dk1"/>
                </a:solidFill>
                <a:latin typeface="Poppins"/>
                <a:ea typeface="Poppins"/>
                <a:cs typeface="Poppins"/>
                <a:sym typeface="Poppins"/>
              </a:rPr>
              <a:t>Certain </a:t>
            </a:r>
            <a:r>
              <a:rPr b="1" lang="en" sz="1100">
                <a:solidFill>
                  <a:schemeClr val="dk1"/>
                </a:solidFill>
                <a:latin typeface="Poppins"/>
                <a:ea typeface="Poppins"/>
                <a:cs typeface="Poppins"/>
                <a:sym typeface="Poppins"/>
              </a:rPr>
              <a:t>life expenses</a:t>
            </a:r>
            <a:r>
              <a:rPr lang="en" sz="1100">
                <a:solidFill>
                  <a:schemeClr val="dk1"/>
                </a:solidFill>
                <a:latin typeface="Poppins"/>
                <a:ea typeface="Poppins"/>
                <a:cs typeface="Poppins"/>
                <a:sym typeface="Poppins"/>
              </a:rPr>
              <a:t> can make taxpayers eligible for </a:t>
            </a:r>
            <a:r>
              <a:rPr b="1" lang="en" sz="1100">
                <a:solidFill>
                  <a:schemeClr val="dk1"/>
                </a:solidFill>
                <a:latin typeface="Poppins"/>
                <a:ea typeface="Poppins"/>
                <a:cs typeface="Poppins"/>
                <a:sym typeface="Poppins"/>
              </a:rPr>
              <a:t>tax reductions or credits</a:t>
            </a:r>
            <a:r>
              <a:rPr lang="en" sz="1100">
                <a:solidFill>
                  <a:schemeClr val="dk1"/>
                </a:solidFill>
                <a:latin typeface="Poppins"/>
                <a:ea typeface="Poppins"/>
                <a:cs typeface="Poppins"/>
                <a:sym typeface="Poppins"/>
              </a:rPr>
              <a:t>, such as:</a:t>
            </a:r>
            <a:endParaRPr sz="1100">
              <a:solidFill>
                <a:schemeClr val="dk1"/>
              </a:solidFill>
              <a:latin typeface="Poppins"/>
              <a:ea typeface="Poppins"/>
              <a:cs typeface="Poppins"/>
              <a:sym typeface="Poppins"/>
            </a:endParaRPr>
          </a:p>
          <a:p>
            <a:pPr indent="-298450" lvl="0" marL="457200" rtl="0" algn="l">
              <a:lnSpc>
                <a:spcPct val="115000"/>
              </a:lnSpc>
              <a:spcBef>
                <a:spcPts val="200"/>
              </a:spcBef>
              <a:spcAft>
                <a:spcPts val="0"/>
              </a:spcAft>
              <a:buClr>
                <a:schemeClr val="dk1"/>
              </a:buClr>
              <a:buSzPts val="1100"/>
              <a:buChar char="●"/>
            </a:pPr>
            <a:r>
              <a:rPr b="1" lang="en" sz="1100">
                <a:solidFill>
                  <a:schemeClr val="dk1"/>
                </a:solidFill>
                <a:latin typeface="Poppins"/>
                <a:ea typeface="Poppins"/>
                <a:cs typeface="Poppins"/>
                <a:sym typeface="Poppins"/>
              </a:rPr>
              <a:t>Home help services</a:t>
            </a:r>
            <a:r>
              <a:rPr lang="en" sz="1100">
                <a:solidFill>
                  <a:schemeClr val="dk1"/>
                </a:solidFill>
                <a:latin typeface="Poppins"/>
                <a:ea typeface="Poppins"/>
                <a:cs typeface="Poppins"/>
                <a:sym typeface="Poppins"/>
              </a:rPr>
              <a:t> (e.g., cleaners, nannies): 50% credit on eligible costs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Childcare for children under 6</a:t>
            </a:r>
            <a:r>
              <a:rPr lang="en" sz="1100">
                <a:solidFill>
                  <a:schemeClr val="dk1"/>
                </a:solidFill>
                <a:latin typeface="Poppins"/>
                <a:ea typeface="Poppins"/>
                <a:cs typeface="Poppins"/>
                <a:sym typeface="Poppins"/>
              </a:rPr>
              <a:t>: 50% credit on up to €3,500 of expenses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Poppins"/>
                <a:ea typeface="Poppins"/>
                <a:cs typeface="Poppins"/>
                <a:sym typeface="Poppins"/>
              </a:rPr>
              <a:t>Energy-saving home improvements</a:t>
            </a:r>
            <a:r>
              <a:rPr lang="en" sz="1100">
                <a:solidFill>
                  <a:schemeClr val="dk1"/>
                </a:solidFill>
                <a:latin typeface="Poppins"/>
                <a:ea typeface="Poppins"/>
                <a:cs typeface="Poppins"/>
                <a:sym typeface="Poppins"/>
              </a:rPr>
              <a:t>: Eligible for the “MaPrimeRénov” or other eco-tax benefits</a:t>
            </a:r>
            <a:endParaRPr sz="1100">
              <a:solidFill>
                <a:schemeClr val="dk1"/>
              </a:solidFill>
              <a:latin typeface="Poppins"/>
              <a:ea typeface="Poppins"/>
              <a:cs typeface="Poppins"/>
              <a:sym typeface="Poppins"/>
            </a:endParaRPr>
          </a:p>
          <a:p>
            <a:pPr indent="0" lvl="0" marL="457200" rtl="0" algn="l">
              <a:lnSpc>
                <a:spcPct val="115000"/>
              </a:lnSpc>
              <a:spcBef>
                <a:spcPts val="200"/>
              </a:spcBef>
              <a:spcAft>
                <a:spcPts val="0"/>
              </a:spcAft>
              <a:buNone/>
            </a:pPr>
            <a:r>
              <a:t/>
            </a:r>
            <a:endParaRPr>
              <a:latin typeface="Poppins"/>
              <a:ea typeface="Poppins"/>
              <a:cs typeface="Poppins"/>
              <a:sym typeface="Poppins"/>
            </a:endParaRPr>
          </a:p>
          <a:p>
            <a:pPr indent="0" lvl="0" marL="0" rtl="0" algn="l">
              <a:lnSpc>
                <a:spcPct val="115000"/>
              </a:lnSpc>
              <a:spcBef>
                <a:spcPts val="200"/>
              </a:spcBef>
              <a:spcAft>
                <a:spcPts val="200"/>
              </a:spcAft>
              <a:buNone/>
            </a:pPr>
            <a:r>
              <a:t/>
            </a:r>
            <a:endParaRPr>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97A7"/>
                </a:solidFill>
              </a:rPr>
              <a:t>How to</a:t>
            </a:r>
            <a:endParaRPr>
              <a:solidFill>
                <a:srgbClr val="0097A7"/>
              </a:solidFill>
            </a:endParaRPr>
          </a:p>
        </p:txBody>
      </p:sp>
      <p:sp>
        <p:nvSpPr>
          <p:cNvPr id="628" name="Google Shape;62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Go to the first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Read the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Create a flowchart</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Save/Submit</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Go to the </a:t>
            </a:r>
            <a:r>
              <a:rPr lang="en" sz="1500">
                <a:solidFill>
                  <a:schemeClr val="dk1"/>
                </a:solidFill>
              </a:rPr>
              <a:t>second</a:t>
            </a:r>
            <a:r>
              <a:rPr lang="en" sz="1500">
                <a:solidFill>
                  <a:schemeClr val="dk1"/>
                </a:solidFill>
              </a:rPr>
              <a:t> task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Repeat 2-4</a:t>
            </a:r>
            <a:endParaRPr sz="1500">
              <a:solidFill>
                <a:schemeClr val="dk1"/>
              </a:solidFill>
            </a:endParaRPr>
          </a:p>
          <a:p>
            <a:pPr indent="0" lvl="0" marL="0" rtl="0" algn="l">
              <a:spcBef>
                <a:spcPts val="1200"/>
              </a:spcBef>
              <a:spcAft>
                <a:spcPts val="1600"/>
              </a:spcAft>
              <a:buNone/>
            </a:pPr>
            <a:r>
              <a:t/>
            </a:r>
            <a:endParaRPr sz="2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97A7"/>
                </a:solidFill>
                <a:latin typeface="Poppins"/>
                <a:ea typeface="Poppins"/>
                <a:cs typeface="Poppins"/>
                <a:sym typeface="Poppins"/>
              </a:rPr>
              <a:t>1.5</a:t>
            </a:r>
            <a:r>
              <a:rPr b="1" lang="en" sz="3000">
                <a:solidFill>
                  <a:srgbClr val="0097A7"/>
                </a:solidFill>
                <a:latin typeface="Poppins"/>
                <a:ea typeface="Poppins"/>
                <a:cs typeface="Poppins"/>
                <a:sym typeface="Poppins"/>
              </a:rPr>
              <a:t> </a:t>
            </a:r>
            <a:endParaRPr b="1" sz="3000">
              <a:solidFill>
                <a:srgbClr val="0097A7"/>
              </a:solidFill>
              <a:latin typeface="Poppins"/>
              <a:ea typeface="Poppins"/>
              <a:cs typeface="Poppins"/>
              <a:sym typeface="Poppins"/>
            </a:endParaRPr>
          </a:p>
          <a:p>
            <a:pPr indent="0" lvl="0" marL="0" rtl="0" algn="ctr">
              <a:spcBef>
                <a:spcPts val="1600"/>
              </a:spcBef>
              <a:spcAft>
                <a:spcPts val="0"/>
              </a:spcAft>
              <a:buClr>
                <a:schemeClr val="dk1"/>
              </a:buClr>
              <a:buSzPts val="1100"/>
              <a:buFont typeface="Arial"/>
              <a:buNone/>
            </a:pPr>
            <a:r>
              <a:rPr b="1" lang="en" sz="3000">
                <a:solidFill>
                  <a:srgbClr val="0097A7"/>
                </a:solidFill>
                <a:latin typeface="Poppins"/>
                <a:ea typeface="Poppins"/>
                <a:cs typeface="Poppins"/>
                <a:sym typeface="Poppins"/>
              </a:rPr>
              <a:t>Intro to Python</a:t>
            </a:r>
            <a:endParaRPr b="1" sz="3000">
              <a:solidFill>
                <a:srgbClr val="0097A7"/>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2"/>
          <p:cNvSpPr txBox="1"/>
          <p:nvPr>
            <p:ph idx="1" type="body"/>
          </p:nvPr>
        </p:nvSpPr>
        <p:spPr>
          <a:xfrm>
            <a:off x="5839350" y="1152475"/>
            <a:ext cx="299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https://python.plainenglish.io/why-python-remains-the-best-programming-language-in-2024-and-why-it-will-still-dominate-in-2025-c4b14bfb06a4</a:t>
            </a:r>
            <a:endParaRPr/>
          </a:p>
        </p:txBody>
      </p:sp>
      <p:pic>
        <p:nvPicPr>
          <p:cNvPr id="640" name="Google Shape;640;p82"/>
          <p:cNvPicPr preferRelativeResize="0"/>
          <p:nvPr/>
        </p:nvPicPr>
        <p:blipFill>
          <a:blip r:embed="rId4">
            <a:alphaModFix/>
          </a:blip>
          <a:stretch>
            <a:fillRect/>
          </a:stretch>
        </p:blipFill>
        <p:spPr>
          <a:xfrm>
            <a:off x="454950" y="616225"/>
            <a:ext cx="5274701" cy="409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nvSpPr>
        <p:spPr>
          <a:xfrm>
            <a:off x="344750" y="2150850"/>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400">
                <a:solidFill>
                  <a:srgbClr val="0097A7"/>
                </a:solidFill>
                <a:latin typeface="Poppins"/>
                <a:ea typeface="Poppins"/>
                <a:cs typeface="Poppins"/>
                <a:sym typeface="Poppins"/>
              </a:rPr>
              <a:t>About me</a:t>
            </a:r>
            <a:endParaRPr b="1" sz="2400">
              <a:solidFill>
                <a:srgbClr val="0097A7"/>
              </a:solidFill>
              <a:latin typeface="Poppins"/>
              <a:ea typeface="Poppins"/>
              <a:cs typeface="Poppins"/>
              <a:sym typeface="Poppins"/>
            </a:endParaRPr>
          </a:p>
        </p:txBody>
      </p:sp>
      <p:pic>
        <p:nvPicPr>
          <p:cNvPr id="96" name="Google Shape;96;p20"/>
          <p:cNvPicPr preferRelativeResize="0"/>
          <p:nvPr/>
        </p:nvPicPr>
        <p:blipFill>
          <a:blip r:embed="rId3">
            <a:alphaModFix/>
          </a:blip>
          <a:stretch>
            <a:fillRect/>
          </a:stretch>
        </p:blipFill>
        <p:spPr>
          <a:xfrm>
            <a:off x="4867550" y="493050"/>
            <a:ext cx="3810700" cy="4142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3"/>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a:t>
            </a:r>
            <a:endParaRPr sz="1100">
              <a:solidFill>
                <a:srgbClr val="0097A7"/>
              </a:solidFill>
              <a:latin typeface="Poppins Medium"/>
              <a:ea typeface="Poppins Medium"/>
              <a:cs typeface="Poppins Medium"/>
              <a:sym typeface="Poppins Medium"/>
            </a:endParaRPr>
          </a:p>
        </p:txBody>
      </p:sp>
      <p:sp>
        <p:nvSpPr>
          <p:cNvPr id="646" name="Google Shape;646;p8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47" name="Google Shape;647;p83"/>
          <p:cNvSpPr txBox="1"/>
          <p:nvPr/>
        </p:nvSpPr>
        <p:spPr>
          <a:xfrm>
            <a:off x="525050" y="908275"/>
            <a:ext cx="39087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200"/>
              <a:buFont typeface="Arial"/>
              <a:buNone/>
            </a:pPr>
            <a:r>
              <a:rPr lang="en" sz="1800">
                <a:solidFill>
                  <a:schemeClr val="dk1"/>
                </a:solidFill>
                <a:latin typeface="Poppins"/>
                <a:ea typeface="Poppins"/>
                <a:cs typeface="Poppins"/>
                <a:sym typeface="Poppins"/>
              </a:rPr>
              <a:t>Python is  interpreted, object-oriented, high-level programming language with dynamic semantics</a:t>
            </a:r>
            <a:endParaRPr sz="1800">
              <a:solidFill>
                <a:schemeClr val="dk1"/>
              </a:solidFill>
              <a:latin typeface="Poppins"/>
              <a:ea typeface="Poppins"/>
              <a:cs typeface="Poppins"/>
              <a:sym typeface="Poppins"/>
            </a:endParaRPr>
          </a:p>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Logo, company name&#10;&#10;Description automatically generated" id="648" name="Google Shape;648;p83"/>
          <p:cNvPicPr preferRelativeResize="0"/>
          <p:nvPr/>
        </p:nvPicPr>
        <p:blipFill rotWithShape="1">
          <a:blip r:embed="rId3">
            <a:alphaModFix/>
          </a:blip>
          <a:srcRect b="0" l="0" r="0" t="0"/>
          <a:stretch/>
        </p:blipFill>
        <p:spPr>
          <a:xfrm>
            <a:off x="4968012" y="826323"/>
            <a:ext cx="2743200" cy="1371600"/>
          </a:xfrm>
          <a:prstGeom prst="rect">
            <a:avLst/>
          </a:prstGeom>
          <a:noFill/>
          <a:ln>
            <a:noFill/>
          </a:ln>
        </p:spPr>
      </p:pic>
      <p:sp>
        <p:nvSpPr>
          <p:cNvPr id="649" name="Google Shape;649;p83"/>
          <p:cNvSpPr txBox="1"/>
          <p:nvPr/>
        </p:nvSpPr>
        <p:spPr>
          <a:xfrm>
            <a:off x="602725" y="2197925"/>
            <a:ext cx="7514400" cy="2331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Object-oriented programming (OOP) </a:t>
            </a:r>
            <a:r>
              <a:rPr lang="en" sz="1500">
                <a:solidFill>
                  <a:schemeClr val="dk1"/>
                </a:solidFill>
                <a:latin typeface="Poppins"/>
                <a:ea typeface="Poppins"/>
                <a:cs typeface="Poppins"/>
                <a:sym typeface="Poppins"/>
              </a:rPr>
              <a:t>- s a programming paradigm based on the concept of "objects", which can contain data and code: data in the form of fields (often known as attributes or properties), and code, in the form of procedures (often known as methods)</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Dynamic semantic</a:t>
            </a:r>
            <a:r>
              <a:rPr lang="en" sz="1500">
                <a:solidFill>
                  <a:schemeClr val="dk1"/>
                </a:solidFill>
                <a:latin typeface="Poppins"/>
                <a:ea typeface="Poppins"/>
                <a:cs typeface="Poppins"/>
                <a:sym typeface="Poppins"/>
              </a:rPr>
              <a:t>  is a framework in logic and natural language semantics that treats the meaning of a sentence as its potential to update a context.</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High-level programming language </a:t>
            </a:r>
            <a:r>
              <a:rPr lang="en" sz="1500">
                <a:solidFill>
                  <a:schemeClr val="dk1"/>
                </a:solidFill>
                <a:latin typeface="Poppins"/>
                <a:ea typeface="Poppins"/>
                <a:cs typeface="Poppins"/>
                <a:sym typeface="Poppins"/>
              </a:rPr>
              <a:t>- </a:t>
            </a:r>
            <a:r>
              <a:rPr lang="en" sz="1800">
                <a:solidFill>
                  <a:schemeClr val="dk1"/>
                </a:solidFill>
                <a:latin typeface="Calibri"/>
                <a:ea typeface="Calibri"/>
                <a:cs typeface="Calibri"/>
                <a:sym typeface="Calibri"/>
              </a:rPr>
              <a:t>is a programming language with strong abstraction from the details of the computer.</a:t>
            </a:r>
            <a:endParaRPr sz="1500">
              <a:solidFill>
                <a:schemeClr val="dk1"/>
              </a:solidFill>
              <a:latin typeface="Poppins"/>
              <a:ea typeface="Poppins"/>
              <a:cs typeface="Poppins"/>
              <a:sym typeface="Poppins"/>
            </a:endParaRPr>
          </a:p>
        </p:txBody>
      </p:sp>
      <p:sp>
        <p:nvSpPr>
          <p:cNvPr id="650" name="Google Shape;65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52" name="Google Shape;652;p8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4"/>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High-level language</a:t>
            </a:r>
            <a:endParaRPr sz="1100">
              <a:solidFill>
                <a:srgbClr val="0097A7"/>
              </a:solidFill>
              <a:latin typeface="Poppins Medium"/>
              <a:ea typeface="Poppins Medium"/>
              <a:cs typeface="Poppins Medium"/>
              <a:sym typeface="Poppins Medium"/>
            </a:endParaRPr>
          </a:p>
        </p:txBody>
      </p:sp>
      <p:sp>
        <p:nvSpPr>
          <p:cNvPr id="658" name="Google Shape;658;p8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59" name="Google Shape;659;p84"/>
          <p:cNvSpPr txBox="1"/>
          <p:nvPr/>
        </p:nvSpPr>
        <p:spPr>
          <a:xfrm>
            <a:off x="525050" y="908275"/>
            <a:ext cx="39087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Table&#10;&#10;Description automatically generated" id="660" name="Google Shape;660;p84"/>
          <p:cNvPicPr preferRelativeResize="0"/>
          <p:nvPr/>
        </p:nvPicPr>
        <p:blipFill rotWithShape="1">
          <a:blip r:embed="rId3">
            <a:alphaModFix/>
          </a:blip>
          <a:srcRect b="0" l="0" r="0" t="0"/>
          <a:stretch/>
        </p:blipFill>
        <p:spPr>
          <a:xfrm>
            <a:off x="522759" y="1185285"/>
            <a:ext cx="8098500" cy="2933700"/>
          </a:xfrm>
          <a:prstGeom prst="rect">
            <a:avLst/>
          </a:prstGeom>
          <a:noFill/>
          <a:ln cap="flat" cmpd="sng" w="9525">
            <a:solidFill>
              <a:srgbClr val="2DC5FA"/>
            </a:solidFill>
            <a:prstDash val="solid"/>
            <a:round/>
            <a:headEnd len="sm" w="sm" type="none"/>
            <a:tailEnd len="sm" w="sm" type="none"/>
          </a:ln>
        </p:spPr>
      </p:pic>
      <p:sp>
        <p:nvSpPr>
          <p:cNvPr id="661" name="Google Shape;66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63" name="Google Shape;663;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5"/>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Interpreter vs Compiler</a:t>
            </a:r>
            <a:endParaRPr sz="1100">
              <a:solidFill>
                <a:srgbClr val="0097A7"/>
              </a:solidFill>
              <a:latin typeface="Poppins Medium"/>
              <a:ea typeface="Poppins Medium"/>
              <a:cs typeface="Poppins Medium"/>
              <a:sym typeface="Poppins Medium"/>
            </a:endParaRPr>
          </a:p>
        </p:txBody>
      </p:sp>
      <p:sp>
        <p:nvSpPr>
          <p:cNvPr id="669" name="Google Shape;669;p8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670" name="Google Shape;670;p85"/>
          <p:cNvGraphicFramePr/>
          <p:nvPr/>
        </p:nvGraphicFramePr>
        <p:xfrm>
          <a:off x="631558" y="994383"/>
          <a:ext cx="3000000" cy="3000000"/>
        </p:xfrm>
        <a:graphic>
          <a:graphicData uri="http://schemas.openxmlformats.org/drawingml/2006/table">
            <a:tbl>
              <a:tblPr bandRow="1" firstRow="1">
                <a:noFill/>
                <a:tableStyleId>{C042D46D-EE77-457C-A8BB-EF732AE74D9E}</a:tableStyleId>
              </a:tblPr>
              <a:tblGrid>
                <a:gridCol w="3544050"/>
                <a:gridCol w="4078750"/>
              </a:tblGrid>
              <a:tr h="411475">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Interpreter</a:t>
                      </a:r>
                      <a:endParaRPr b="0" sz="1200" u="none" cap="none" strike="noStrike">
                        <a:solidFill>
                          <a:srgbClr val="000000"/>
                        </a:solidFill>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Compiler</a:t>
                      </a:r>
                      <a:endParaRPr b="0" sz="1200" u="none" cap="none" strike="noStrike">
                        <a:solidFill>
                          <a:srgbClr val="000000"/>
                        </a:solidFill>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u="none" cap="none" strike="noStrike">
                          <a:solidFill>
                            <a:srgbClr val="000000"/>
                          </a:solidFill>
                          <a:latin typeface="Poppins"/>
                          <a:ea typeface="Poppins"/>
                          <a:cs typeface="Poppins"/>
                          <a:sym typeface="Poppins"/>
                        </a:rPr>
                        <a:t>Translates program one statement at a time.</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Scans the entire program and translates it into machine code.</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96012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Interpreters usually take less amount of time to analyze the source code. However, the overall execution time is comparatively slower than compilers.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Compilers usually take a large amount of time to analyze the source code. However, the overall execution time is comparatively faster than interpreters.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No Object Code is generated, hence are memory efficient.</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Generates Object Code which further requires linking, hence requires more memory.</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594375">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Programming languages like JavaScript, Python, Ruby use interpreters.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200">
                          <a:solidFill>
                            <a:srgbClr val="000000"/>
                          </a:solidFill>
                          <a:latin typeface="Poppins"/>
                          <a:ea typeface="Poppins"/>
                          <a:cs typeface="Poppins"/>
                          <a:sym typeface="Poppins"/>
                        </a:rPr>
                        <a:t>Programming languages like C, C++, Java use compilers.</a:t>
                      </a:r>
                      <a:endParaRPr sz="1200">
                        <a:latin typeface="Poppins"/>
                        <a:ea typeface="Poppins"/>
                        <a:cs typeface="Poppins"/>
                        <a:sym typeface="Poppins"/>
                      </a:endParaRPr>
                    </a:p>
                  </a:txBody>
                  <a:tcPr marT="114300" marB="114300" marR="228600" marL="228600" anchor="ctr">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671" name="Google Shape;67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73" name="Google Shape;673;p8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6"/>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Variables</a:t>
            </a:r>
            <a:endParaRPr sz="1100">
              <a:solidFill>
                <a:srgbClr val="0097A7"/>
              </a:solidFill>
              <a:latin typeface="Poppins Medium"/>
              <a:ea typeface="Poppins Medium"/>
              <a:cs typeface="Poppins Medium"/>
              <a:sym typeface="Poppins Medium"/>
            </a:endParaRPr>
          </a:p>
        </p:txBody>
      </p:sp>
      <p:sp>
        <p:nvSpPr>
          <p:cNvPr id="679" name="Google Shape;679;p8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680" name="Google Shape;680;p86"/>
          <p:cNvSpPr txBox="1"/>
          <p:nvPr/>
        </p:nvSpPr>
        <p:spPr>
          <a:xfrm>
            <a:off x="532400" y="834600"/>
            <a:ext cx="7514400" cy="636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Font typeface="Arial"/>
              <a:buNone/>
            </a:pPr>
            <a:r>
              <a:rPr lang="en">
                <a:solidFill>
                  <a:schemeClr val="dk1"/>
                </a:solidFill>
                <a:latin typeface="Poppins"/>
                <a:ea typeface="Poppins"/>
                <a:cs typeface="Poppins"/>
                <a:sym typeface="Poppins"/>
              </a:rPr>
              <a:t>Python has no command for declaring a variable.</a:t>
            </a:r>
            <a:endParaRPr>
              <a:solidFill>
                <a:schemeClr val="dk1"/>
              </a:solidFill>
              <a:latin typeface="Poppins"/>
              <a:ea typeface="Poppins"/>
              <a:cs typeface="Poppins"/>
              <a:sym typeface="Poppins"/>
            </a:endParaRPr>
          </a:p>
          <a:p>
            <a:pPr indent="0" lvl="0" marL="0" rtl="0" algn="l">
              <a:lnSpc>
                <a:spcPct val="90000"/>
              </a:lnSpc>
              <a:spcBef>
                <a:spcPts val="500"/>
              </a:spcBef>
              <a:spcAft>
                <a:spcPts val="0"/>
              </a:spcAft>
              <a:buClr>
                <a:schemeClr val="dk1"/>
              </a:buClr>
              <a:buFont typeface="Arial"/>
              <a:buNone/>
            </a:pPr>
            <a:r>
              <a:rPr lang="en">
                <a:solidFill>
                  <a:schemeClr val="dk1"/>
                </a:solidFill>
                <a:latin typeface="Poppins"/>
                <a:ea typeface="Poppins"/>
                <a:cs typeface="Poppins"/>
                <a:sym typeface="Poppins"/>
              </a:rPr>
              <a:t>A variable is created the moment you first assign a value to it.</a:t>
            </a:r>
            <a:endParaRPr>
              <a:solidFill>
                <a:schemeClr val="dk1"/>
              </a:solidFill>
              <a:latin typeface="Poppins"/>
              <a:ea typeface="Poppins"/>
              <a:cs typeface="Poppins"/>
              <a:sym typeface="Poppins"/>
            </a:endParaRPr>
          </a:p>
        </p:txBody>
      </p:sp>
      <p:sp>
        <p:nvSpPr>
          <p:cNvPr id="681" name="Google Shape;681;p86"/>
          <p:cNvSpPr txBox="1"/>
          <p:nvPr/>
        </p:nvSpPr>
        <p:spPr>
          <a:xfrm>
            <a:off x="586818" y="1499108"/>
            <a:ext cx="5176800" cy="1271700"/>
          </a:xfrm>
          <a:prstGeom prst="rect">
            <a:avLst/>
          </a:prstGeom>
          <a:noFill/>
          <a:ln>
            <a:noFill/>
          </a:ln>
        </p:spPr>
        <p:txBody>
          <a:bodyPr anchorCtr="0" anchor="t" bIns="34275" lIns="68575" spcFirstLastPara="1" rIns="68575" wrap="square" tIns="34275">
            <a:normAutofit lnSpcReduction="10000"/>
          </a:bodyPr>
          <a:lstStyle/>
          <a:p>
            <a:pPr indent="0" lvl="0" marL="0" marR="0" rtl="0" algn="l">
              <a:lnSpc>
                <a:spcPct val="90000"/>
              </a:lnSpc>
              <a:spcBef>
                <a:spcPts val="0"/>
              </a:spcBef>
              <a:spcAft>
                <a:spcPts val="0"/>
              </a:spcAft>
              <a:buNone/>
            </a:pPr>
            <a:r>
              <a:rPr lang="en" sz="1000">
                <a:solidFill>
                  <a:schemeClr val="dk1"/>
                </a:solidFill>
                <a:latin typeface="Consolas"/>
                <a:ea typeface="Consolas"/>
                <a:cs typeface="Consolas"/>
                <a:sym typeface="Consolas"/>
              </a:rPr>
              <a:t>x = </a:t>
            </a:r>
            <a:r>
              <a:rPr lang="en" sz="1000">
                <a:solidFill>
                  <a:srgbClr val="FF0000"/>
                </a:solidFill>
                <a:latin typeface="Consolas"/>
                <a:ea typeface="Consolas"/>
                <a:cs typeface="Consolas"/>
                <a:sym typeface="Consolas"/>
              </a:rPr>
              <a:t>5</a:t>
            </a:r>
            <a:br>
              <a:rPr lang="en" sz="1000">
                <a:solidFill>
                  <a:schemeClr val="dk1"/>
                </a:solidFill>
                <a:latin typeface="Calibri"/>
                <a:ea typeface="Calibri"/>
                <a:cs typeface="Calibri"/>
                <a:sym typeface="Calibri"/>
              </a:rPr>
            </a:br>
            <a:r>
              <a:rPr lang="en" sz="1000">
                <a:solidFill>
                  <a:schemeClr val="dk1"/>
                </a:solidFill>
                <a:latin typeface="Consolas"/>
                <a:ea typeface="Consolas"/>
                <a:cs typeface="Consolas"/>
                <a:sym typeface="Consolas"/>
              </a:rPr>
              <a:t>y = </a:t>
            </a:r>
            <a:r>
              <a:rPr lang="en" sz="1000">
                <a:solidFill>
                  <a:srgbClr val="A52A2A"/>
                </a:solidFill>
                <a:latin typeface="Consolas"/>
                <a:ea typeface="Consolas"/>
                <a:cs typeface="Consolas"/>
                <a:sym typeface="Consolas"/>
              </a:rPr>
              <a:t>"John"</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onsolas"/>
                <a:ea typeface="Consolas"/>
                <a:cs typeface="Consolas"/>
                <a:sym typeface="Consolas"/>
              </a:rPr>
              <a:t>(x)</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onsolas"/>
                <a:ea typeface="Consolas"/>
                <a:cs typeface="Consolas"/>
                <a:sym typeface="Consolas"/>
              </a:rPr>
              <a:t>(y)</a:t>
            </a:r>
            <a:endParaRPr sz="1100"/>
          </a:p>
          <a:p>
            <a:pPr indent="0" lvl="0" marL="0" marR="0" rtl="0" algn="l">
              <a:lnSpc>
                <a:spcPct val="90000"/>
              </a:lnSpc>
              <a:spcBef>
                <a:spcPts val="500"/>
              </a:spcBef>
              <a:spcAft>
                <a:spcPts val="0"/>
              </a:spcAft>
              <a:buNone/>
            </a:pPr>
            <a:r>
              <a:t/>
            </a:r>
            <a:endParaRPr sz="1000">
              <a:solidFill>
                <a:schemeClr val="dk1"/>
              </a:solidFill>
              <a:latin typeface="Consolas"/>
              <a:ea typeface="Consolas"/>
              <a:cs typeface="Consolas"/>
              <a:sym typeface="Consolas"/>
            </a:endParaRPr>
          </a:p>
          <a:p>
            <a:pPr indent="0" lvl="0" marL="0" marR="0" rtl="0" algn="l">
              <a:lnSpc>
                <a:spcPct val="90000"/>
              </a:lnSpc>
              <a:spcBef>
                <a:spcPts val="500"/>
              </a:spcBef>
              <a:spcAft>
                <a:spcPts val="0"/>
              </a:spcAft>
              <a:buNone/>
            </a:pPr>
            <a:r>
              <a:rPr lang="en" sz="1000">
                <a:solidFill>
                  <a:schemeClr val="dk1"/>
                </a:solidFill>
                <a:latin typeface="Calibri"/>
                <a:ea typeface="Calibri"/>
                <a:cs typeface="Calibri"/>
                <a:sym typeface="Calibri"/>
              </a:rPr>
              <a:t>x = </a:t>
            </a:r>
            <a:r>
              <a:rPr lang="en" sz="1000">
                <a:solidFill>
                  <a:srgbClr val="FF0000"/>
                </a:solidFill>
                <a:latin typeface="Calibri"/>
                <a:ea typeface="Calibri"/>
                <a:cs typeface="Calibri"/>
                <a:sym typeface="Calibri"/>
              </a:rPr>
              <a:t>4</a:t>
            </a:r>
            <a:r>
              <a:rPr lang="en" sz="1000">
                <a:solidFill>
                  <a:schemeClr val="dk1"/>
                </a:solidFill>
                <a:latin typeface="Calibri"/>
                <a:ea typeface="Calibri"/>
                <a:cs typeface="Calibri"/>
                <a:sym typeface="Calibri"/>
              </a:rPr>
              <a:t>       # x is of type int</a:t>
            </a:r>
            <a:br>
              <a:rPr lang="en" sz="1000">
                <a:solidFill>
                  <a:schemeClr val="dk1"/>
                </a:solidFill>
                <a:latin typeface="Calibri"/>
                <a:ea typeface="Calibri"/>
                <a:cs typeface="Calibri"/>
                <a:sym typeface="Calibri"/>
              </a:rPr>
            </a:br>
            <a:r>
              <a:rPr lang="en" sz="1000">
                <a:solidFill>
                  <a:schemeClr val="dk1"/>
                </a:solidFill>
                <a:latin typeface="Calibri"/>
                <a:ea typeface="Calibri"/>
                <a:cs typeface="Calibri"/>
                <a:sym typeface="Calibri"/>
              </a:rPr>
              <a:t>x = </a:t>
            </a:r>
            <a:r>
              <a:rPr lang="en" sz="1000">
                <a:solidFill>
                  <a:srgbClr val="A52A2A"/>
                </a:solidFill>
                <a:latin typeface="Consolas"/>
                <a:ea typeface="Consolas"/>
                <a:cs typeface="Consolas"/>
                <a:sym typeface="Consolas"/>
              </a:rPr>
              <a:t>"Sally"</a:t>
            </a:r>
            <a:r>
              <a:rPr lang="en" sz="1000">
                <a:solidFill>
                  <a:schemeClr val="dk1"/>
                </a:solidFill>
                <a:latin typeface="Calibri"/>
                <a:ea typeface="Calibri"/>
                <a:cs typeface="Calibri"/>
                <a:sym typeface="Calibri"/>
              </a:rPr>
              <a:t> # x is now of type str</a:t>
            </a:r>
            <a:br>
              <a:rPr lang="en" sz="1000">
                <a:solidFill>
                  <a:schemeClr val="dk1"/>
                </a:solidFill>
                <a:latin typeface="Calibri"/>
                <a:ea typeface="Calibri"/>
                <a:cs typeface="Calibri"/>
                <a:sym typeface="Calibri"/>
              </a:rPr>
            </a:br>
            <a:r>
              <a:rPr lang="en" sz="1000">
                <a:solidFill>
                  <a:srgbClr val="0000CD"/>
                </a:solidFill>
                <a:latin typeface="Consolas"/>
                <a:ea typeface="Consolas"/>
                <a:cs typeface="Consolas"/>
                <a:sym typeface="Consolas"/>
              </a:rPr>
              <a:t>print</a:t>
            </a:r>
            <a:r>
              <a:rPr lang="en" sz="1000">
                <a:solidFill>
                  <a:schemeClr val="dk1"/>
                </a:solidFill>
                <a:latin typeface="Calibri"/>
                <a:ea typeface="Calibri"/>
                <a:cs typeface="Calibri"/>
                <a:sym typeface="Calibri"/>
              </a:rPr>
              <a:t>(x)</a:t>
            </a:r>
            <a:endParaRPr sz="1000">
              <a:solidFill>
                <a:schemeClr val="dk1"/>
              </a:solidFill>
              <a:latin typeface="Calibri"/>
              <a:ea typeface="Calibri"/>
              <a:cs typeface="Calibri"/>
              <a:sym typeface="Calibri"/>
            </a:endParaRPr>
          </a:p>
        </p:txBody>
      </p:sp>
      <p:sp>
        <p:nvSpPr>
          <p:cNvPr id="682" name="Google Shape;682;p86"/>
          <p:cNvSpPr txBox="1"/>
          <p:nvPr/>
        </p:nvSpPr>
        <p:spPr>
          <a:xfrm>
            <a:off x="586825" y="2682275"/>
            <a:ext cx="77112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latin typeface="Poppins"/>
                <a:ea typeface="Poppins"/>
                <a:cs typeface="Poppins"/>
                <a:sym typeface="Poppins"/>
              </a:rPr>
              <a:t>If you want to specify the data type of a variable, this can be done with casting.</a:t>
            </a:r>
            <a:endParaRPr sz="1300">
              <a:latin typeface="Poppins"/>
              <a:ea typeface="Poppins"/>
              <a:cs typeface="Poppins"/>
              <a:sym typeface="Poppins"/>
            </a:endParaRPr>
          </a:p>
        </p:txBody>
      </p:sp>
      <p:sp>
        <p:nvSpPr>
          <p:cNvPr id="683" name="Google Shape;683;p86"/>
          <p:cNvSpPr txBox="1"/>
          <p:nvPr/>
        </p:nvSpPr>
        <p:spPr>
          <a:xfrm>
            <a:off x="716879" y="3282583"/>
            <a:ext cx="20574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onsolas"/>
                <a:ea typeface="Consolas"/>
                <a:cs typeface="Consolas"/>
                <a:sym typeface="Consolas"/>
              </a:rPr>
              <a:t>x = </a:t>
            </a:r>
            <a:r>
              <a:rPr lang="en" sz="900">
                <a:solidFill>
                  <a:srgbClr val="0000CD"/>
                </a:solidFill>
                <a:latin typeface="Consolas"/>
                <a:ea typeface="Consolas"/>
                <a:cs typeface="Consolas"/>
                <a:sym typeface="Consolas"/>
              </a:rPr>
              <a:t>str</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x will be '3'</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y = </a:t>
            </a:r>
            <a:r>
              <a:rPr lang="en" sz="900">
                <a:solidFill>
                  <a:srgbClr val="0000CD"/>
                </a:solidFill>
                <a:latin typeface="Consolas"/>
                <a:ea typeface="Consolas"/>
                <a:cs typeface="Consolas"/>
                <a:sym typeface="Consolas"/>
              </a:rPr>
              <a:t>int</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y will be 3</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z = </a:t>
            </a:r>
            <a:r>
              <a:rPr lang="en" sz="900">
                <a:solidFill>
                  <a:srgbClr val="0000CD"/>
                </a:solidFill>
                <a:latin typeface="Consolas"/>
                <a:ea typeface="Consolas"/>
                <a:cs typeface="Consolas"/>
                <a:sym typeface="Consolas"/>
              </a:rPr>
              <a:t>float</a:t>
            </a:r>
            <a:r>
              <a:rPr lang="en" sz="900">
                <a:solidFill>
                  <a:schemeClr val="dk1"/>
                </a:solidFill>
                <a:latin typeface="Consolas"/>
                <a:ea typeface="Consolas"/>
                <a:cs typeface="Consolas"/>
                <a:sym typeface="Consolas"/>
              </a:rPr>
              <a:t>(</a:t>
            </a:r>
            <a:r>
              <a:rPr lang="en" sz="900">
                <a:solidFill>
                  <a:srgbClr val="FF0000"/>
                </a:solidFill>
                <a:latin typeface="Consolas"/>
                <a:ea typeface="Consolas"/>
                <a:cs typeface="Consolas"/>
                <a:sym typeface="Consolas"/>
              </a:rPr>
              <a:t>3</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z will be 3.0</a:t>
            </a:r>
            <a:endParaRPr sz="900">
              <a:solidFill>
                <a:schemeClr val="dk1"/>
              </a:solidFill>
              <a:latin typeface="Calibri"/>
              <a:ea typeface="Calibri"/>
              <a:cs typeface="Calibri"/>
              <a:sym typeface="Calibri"/>
            </a:endParaRPr>
          </a:p>
        </p:txBody>
      </p:sp>
      <p:sp>
        <p:nvSpPr>
          <p:cNvPr id="684" name="Google Shape;684;p86"/>
          <p:cNvSpPr txBox="1"/>
          <p:nvPr/>
        </p:nvSpPr>
        <p:spPr>
          <a:xfrm>
            <a:off x="663025" y="3767375"/>
            <a:ext cx="58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You can get the data type of a variable with the type() function.</a:t>
            </a:r>
            <a:endParaRPr>
              <a:latin typeface="Poppins"/>
              <a:ea typeface="Poppins"/>
              <a:cs typeface="Poppins"/>
              <a:sym typeface="Poppins"/>
            </a:endParaRPr>
          </a:p>
        </p:txBody>
      </p:sp>
      <p:sp>
        <p:nvSpPr>
          <p:cNvPr id="685" name="Google Shape;685;p86"/>
          <p:cNvSpPr txBox="1"/>
          <p:nvPr/>
        </p:nvSpPr>
        <p:spPr>
          <a:xfrm>
            <a:off x="716870" y="4077248"/>
            <a:ext cx="2057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x = </a:t>
            </a:r>
            <a:r>
              <a:rPr lang="en" sz="1100">
                <a:solidFill>
                  <a:srgbClr val="FF0000"/>
                </a:solidFill>
                <a:latin typeface="Consolas"/>
                <a:ea typeface="Consolas"/>
                <a:cs typeface="Consolas"/>
                <a:sym typeface="Consolas"/>
              </a:rPr>
              <a:t>5</a:t>
            </a:r>
            <a:br>
              <a:rPr lang="en" sz="1100">
                <a:solidFill>
                  <a:schemeClr val="dk1"/>
                </a:solidFill>
                <a:latin typeface="Calibri"/>
                <a:ea typeface="Calibri"/>
                <a:cs typeface="Calibri"/>
                <a:sym typeface="Calibri"/>
              </a:rPr>
            </a:br>
            <a:r>
              <a:rPr lang="en" sz="1100">
                <a:solidFill>
                  <a:schemeClr val="dk1"/>
                </a:solidFill>
                <a:latin typeface="Consolas"/>
                <a:ea typeface="Consolas"/>
                <a:cs typeface="Consolas"/>
                <a:sym typeface="Consolas"/>
              </a:rPr>
              <a:t>y = </a:t>
            </a:r>
            <a:r>
              <a:rPr lang="en" sz="1100">
                <a:solidFill>
                  <a:srgbClr val="A52A2A"/>
                </a:solidFill>
                <a:latin typeface="Consolas"/>
                <a:ea typeface="Consolas"/>
                <a:cs typeface="Consolas"/>
                <a:sym typeface="Consolas"/>
              </a:rPr>
              <a:t>"John"</a:t>
            </a:r>
            <a:br>
              <a:rPr lang="en" sz="1100">
                <a:solidFill>
                  <a:schemeClr val="dk1"/>
                </a:solidFill>
                <a:latin typeface="Calibri"/>
                <a:ea typeface="Calibri"/>
                <a:cs typeface="Calibri"/>
                <a:sym typeface="Calibri"/>
              </a:rPr>
            </a:br>
            <a:r>
              <a:rPr lang="en" sz="1100">
                <a:solidFill>
                  <a:srgbClr val="0000CD"/>
                </a:solidFill>
                <a:latin typeface="Consolas"/>
                <a:ea typeface="Consolas"/>
                <a:cs typeface="Consolas"/>
                <a:sym typeface="Consolas"/>
              </a:rPr>
              <a:t>print</a:t>
            </a:r>
            <a:r>
              <a:rPr lang="en" sz="1100">
                <a:solidFill>
                  <a:schemeClr val="dk1"/>
                </a:solidFill>
                <a:latin typeface="Consolas"/>
                <a:ea typeface="Consolas"/>
                <a:cs typeface="Consolas"/>
                <a:sym typeface="Consolas"/>
              </a:rPr>
              <a:t>(</a:t>
            </a:r>
            <a:r>
              <a:rPr lang="en" sz="1100">
                <a:solidFill>
                  <a:srgbClr val="0000CD"/>
                </a:solidFill>
                <a:latin typeface="Consolas"/>
                <a:ea typeface="Consolas"/>
                <a:cs typeface="Consolas"/>
                <a:sym typeface="Consolas"/>
              </a:rPr>
              <a:t>type</a:t>
            </a:r>
            <a:r>
              <a:rPr lang="en" sz="1100">
                <a:solidFill>
                  <a:schemeClr val="dk1"/>
                </a:solidFill>
                <a:latin typeface="Consolas"/>
                <a:ea typeface="Consolas"/>
                <a:cs typeface="Consolas"/>
                <a:sym typeface="Consolas"/>
              </a:rPr>
              <a:t>(x))</a:t>
            </a:r>
            <a:br>
              <a:rPr lang="en" sz="1100">
                <a:solidFill>
                  <a:schemeClr val="dk1"/>
                </a:solidFill>
                <a:latin typeface="Calibri"/>
                <a:ea typeface="Calibri"/>
                <a:cs typeface="Calibri"/>
                <a:sym typeface="Calibri"/>
              </a:rPr>
            </a:br>
            <a:r>
              <a:rPr lang="en" sz="1100">
                <a:solidFill>
                  <a:srgbClr val="0000CD"/>
                </a:solidFill>
                <a:latin typeface="Consolas"/>
                <a:ea typeface="Consolas"/>
                <a:cs typeface="Consolas"/>
                <a:sym typeface="Consolas"/>
              </a:rPr>
              <a:t>print</a:t>
            </a:r>
            <a:r>
              <a:rPr lang="en" sz="1100">
                <a:solidFill>
                  <a:schemeClr val="dk1"/>
                </a:solidFill>
                <a:latin typeface="Consolas"/>
                <a:ea typeface="Consolas"/>
                <a:cs typeface="Consolas"/>
                <a:sym typeface="Consolas"/>
              </a:rPr>
              <a:t>(</a:t>
            </a:r>
            <a:r>
              <a:rPr lang="en" sz="1100">
                <a:solidFill>
                  <a:srgbClr val="0000CD"/>
                </a:solidFill>
                <a:latin typeface="Consolas"/>
                <a:ea typeface="Consolas"/>
                <a:cs typeface="Consolas"/>
                <a:sym typeface="Consolas"/>
              </a:rPr>
              <a:t>type</a:t>
            </a:r>
            <a:r>
              <a:rPr lang="en" sz="1100">
                <a:solidFill>
                  <a:schemeClr val="dk1"/>
                </a:solidFill>
                <a:latin typeface="Consolas"/>
                <a:ea typeface="Consolas"/>
                <a:cs typeface="Consolas"/>
                <a:sym typeface="Consolas"/>
              </a:rPr>
              <a:t>(y))</a:t>
            </a:r>
            <a:endParaRPr sz="1100">
              <a:solidFill>
                <a:schemeClr val="dk1"/>
              </a:solidFill>
              <a:latin typeface="Calibri"/>
              <a:ea typeface="Calibri"/>
              <a:cs typeface="Calibri"/>
              <a:sym typeface="Calibri"/>
            </a:endParaRPr>
          </a:p>
        </p:txBody>
      </p:sp>
      <p:sp>
        <p:nvSpPr>
          <p:cNvPr id="686" name="Google Shape;68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8" name="Google Shape;688;p8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7"/>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Variables</a:t>
            </a:r>
            <a:endParaRPr sz="1100">
              <a:solidFill>
                <a:srgbClr val="0097A7"/>
              </a:solidFill>
              <a:latin typeface="Poppins Medium"/>
              <a:ea typeface="Poppins Medium"/>
              <a:cs typeface="Poppins Medium"/>
              <a:sym typeface="Poppins Medium"/>
            </a:endParaRPr>
          </a:p>
        </p:txBody>
      </p:sp>
      <p:sp>
        <p:nvSpPr>
          <p:cNvPr id="694" name="Google Shape;694;p87"/>
          <p:cNvSpPr txBox="1"/>
          <p:nvPr/>
        </p:nvSpPr>
        <p:spPr>
          <a:xfrm>
            <a:off x="833800" y="1657550"/>
            <a:ext cx="767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Poppins"/>
                <a:ea typeface="Poppins"/>
                <a:cs typeface="Poppins"/>
                <a:sym typeface="Poppins"/>
              </a:rPr>
              <a:t>!!! Variables names are case-sensitive.</a:t>
            </a:r>
            <a:endParaRPr sz="3000">
              <a:latin typeface="Poppins"/>
              <a:ea typeface="Poppins"/>
              <a:cs typeface="Poppins"/>
              <a:sym typeface="Poppins"/>
            </a:endParaRPr>
          </a:p>
        </p:txBody>
      </p:sp>
      <p:sp>
        <p:nvSpPr>
          <p:cNvPr id="695" name="Google Shape;69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97" name="Google Shape;697;p8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8"/>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Python</a:t>
            </a:r>
            <a:endParaRPr sz="1100">
              <a:solidFill>
                <a:srgbClr val="0097A7"/>
              </a:solidFill>
              <a:latin typeface="Poppins Medium"/>
              <a:ea typeface="Poppins Medium"/>
              <a:cs typeface="Poppins Medium"/>
              <a:sym typeface="Poppins Medium"/>
            </a:endParaRPr>
          </a:p>
        </p:txBody>
      </p:sp>
      <p:sp>
        <p:nvSpPr>
          <p:cNvPr id="703" name="Google Shape;703;p8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04" name="Google Shape;704;p88"/>
          <p:cNvSpPr txBox="1"/>
          <p:nvPr/>
        </p:nvSpPr>
        <p:spPr>
          <a:xfrm>
            <a:off x="525050" y="908275"/>
            <a:ext cx="39087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Python is  interpreted, object-oriented, high-level programming language with dynamic semantics</a:t>
            </a:r>
            <a:endParaRPr sz="1800">
              <a:solidFill>
                <a:schemeClr val="dk1"/>
              </a:solidFill>
              <a:latin typeface="Poppins"/>
              <a:ea typeface="Poppins"/>
              <a:cs typeface="Poppins"/>
              <a:sym typeface="Poppins"/>
            </a:endParaRPr>
          </a:p>
          <a:p>
            <a:pPr indent="0" lvl="0" marL="0" rtl="0" algn="l">
              <a:lnSpc>
                <a:spcPct val="115000"/>
              </a:lnSpc>
              <a:spcBef>
                <a:spcPts val="0"/>
              </a:spcBef>
              <a:spcAft>
                <a:spcPts val="1700"/>
              </a:spcAft>
              <a:buNone/>
            </a:pPr>
            <a:r>
              <a:t/>
            </a:r>
            <a:endParaRPr sz="1750">
              <a:solidFill>
                <a:srgbClr val="313131"/>
              </a:solidFill>
              <a:highlight>
                <a:srgbClr val="FFFFFF"/>
              </a:highlight>
              <a:latin typeface="Poppins"/>
              <a:ea typeface="Poppins"/>
              <a:cs typeface="Poppins"/>
              <a:sym typeface="Poppins"/>
            </a:endParaRPr>
          </a:p>
        </p:txBody>
      </p:sp>
      <p:pic>
        <p:nvPicPr>
          <p:cNvPr descr="Logo, company name&#10;&#10;Description automatically generated" id="705" name="Google Shape;705;p88"/>
          <p:cNvPicPr preferRelativeResize="0"/>
          <p:nvPr/>
        </p:nvPicPr>
        <p:blipFill rotWithShape="1">
          <a:blip r:embed="rId3">
            <a:alphaModFix/>
          </a:blip>
          <a:srcRect b="0" l="0" r="0" t="0"/>
          <a:stretch/>
        </p:blipFill>
        <p:spPr>
          <a:xfrm>
            <a:off x="4968012" y="826323"/>
            <a:ext cx="2743200" cy="1371600"/>
          </a:xfrm>
          <a:prstGeom prst="rect">
            <a:avLst/>
          </a:prstGeom>
          <a:noFill/>
          <a:ln>
            <a:noFill/>
          </a:ln>
        </p:spPr>
      </p:pic>
      <p:sp>
        <p:nvSpPr>
          <p:cNvPr id="706" name="Google Shape;706;p88"/>
          <p:cNvSpPr txBox="1"/>
          <p:nvPr/>
        </p:nvSpPr>
        <p:spPr>
          <a:xfrm>
            <a:off x="602725" y="2197925"/>
            <a:ext cx="7514400" cy="2331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Object-oriented programming (OOP) </a:t>
            </a:r>
            <a:r>
              <a:rPr lang="en" sz="1500">
                <a:solidFill>
                  <a:schemeClr val="dk1"/>
                </a:solidFill>
                <a:latin typeface="Poppins"/>
                <a:ea typeface="Poppins"/>
                <a:cs typeface="Poppins"/>
                <a:sym typeface="Poppins"/>
              </a:rPr>
              <a:t>- s a programming paradigm based on the concept of "objects", which can contain data and code: data in the form of fields (often known as attributes or properties), and code, in the form of procedures (often known as methods)</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Dynamic semantic</a:t>
            </a:r>
            <a:r>
              <a:rPr lang="en" sz="1500">
                <a:solidFill>
                  <a:schemeClr val="dk1"/>
                </a:solidFill>
                <a:latin typeface="Poppins"/>
                <a:ea typeface="Poppins"/>
                <a:cs typeface="Poppins"/>
                <a:sym typeface="Poppins"/>
              </a:rPr>
              <a:t>  is a framework in logic and natural language semantics that treats the meaning of a sentence as its potential to update a context.</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5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b="1" lang="en" sz="1500">
                <a:solidFill>
                  <a:srgbClr val="2DC5FA"/>
                </a:solidFill>
                <a:latin typeface="Poppins"/>
                <a:ea typeface="Poppins"/>
                <a:cs typeface="Poppins"/>
                <a:sym typeface="Poppins"/>
              </a:rPr>
              <a:t>High-level programming language </a:t>
            </a:r>
            <a:r>
              <a:rPr lang="en" sz="1500">
                <a:solidFill>
                  <a:schemeClr val="dk1"/>
                </a:solidFill>
                <a:latin typeface="Poppins"/>
                <a:ea typeface="Poppins"/>
                <a:cs typeface="Poppins"/>
                <a:sym typeface="Poppins"/>
              </a:rPr>
              <a:t>- </a:t>
            </a:r>
            <a:r>
              <a:rPr lang="en" sz="1800">
                <a:solidFill>
                  <a:schemeClr val="dk1"/>
                </a:solidFill>
                <a:latin typeface="Calibri"/>
                <a:ea typeface="Calibri"/>
                <a:cs typeface="Calibri"/>
                <a:sym typeface="Calibri"/>
              </a:rPr>
              <a:t>is a programming language with strong abstraction from the details of the computer.</a:t>
            </a:r>
            <a:endParaRPr sz="1500">
              <a:solidFill>
                <a:schemeClr val="dk1"/>
              </a:solidFill>
              <a:latin typeface="Poppins"/>
              <a:ea typeface="Poppins"/>
              <a:cs typeface="Poppins"/>
              <a:sym typeface="Poppins"/>
            </a:endParaRPr>
          </a:p>
        </p:txBody>
      </p:sp>
      <p:sp>
        <p:nvSpPr>
          <p:cNvPr id="707" name="Google Shape;707;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09" name="Google Shape;709;p8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9"/>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Data types</a:t>
            </a:r>
            <a:endParaRPr sz="1100">
              <a:solidFill>
                <a:srgbClr val="0097A7"/>
              </a:solidFill>
              <a:latin typeface="Poppins Medium"/>
              <a:ea typeface="Poppins Medium"/>
              <a:cs typeface="Poppins Medium"/>
              <a:sym typeface="Poppins Medium"/>
            </a:endParaRPr>
          </a:p>
        </p:txBody>
      </p:sp>
      <p:sp>
        <p:nvSpPr>
          <p:cNvPr id="715" name="Google Shape;715;p8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16" name="Google Shape;716;p89"/>
          <p:cNvSpPr txBox="1"/>
          <p:nvPr/>
        </p:nvSpPr>
        <p:spPr>
          <a:xfrm>
            <a:off x="693175" y="1064875"/>
            <a:ext cx="3000000" cy="2893800"/>
          </a:xfrm>
          <a:prstGeom prst="rect">
            <a:avLst/>
          </a:prstGeom>
          <a:noFill/>
          <a:ln>
            <a:noFill/>
          </a:ln>
        </p:spPr>
        <p:txBody>
          <a:bodyPr anchorCtr="0" anchor="t" bIns="91425" lIns="91425" spcFirstLastPara="1" rIns="91425" wrap="square" tIns="91425">
            <a:spAutoFit/>
          </a:bodyPr>
          <a:lstStyle/>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Numbers</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String</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List</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Tuple</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Dictionary</a:t>
            </a:r>
            <a:endParaRPr sz="2200">
              <a:solidFill>
                <a:srgbClr val="333333"/>
              </a:solidFill>
              <a:highlight>
                <a:srgbClr val="FFFFFF"/>
              </a:highlight>
              <a:latin typeface="Poppins"/>
              <a:ea typeface="Poppins"/>
              <a:cs typeface="Poppins"/>
              <a:sym typeface="Poppins"/>
            </a:endParaRPr>
          </a:p>
          <a:p>
            <a:pPr indent="-368300" lvl="0" marL="457200" rtl="0" algn="l">
              <a:lnSpc>
                <a:spcPct val="140000"/>
              </a:lnSpc>
              <a:spcBef>
                <a:spcPts val="0"/>
              </a:spcBef>
              <a:spcAft>
                <a:spcPts val="0"/>
              </a:spcAft>
              <a:buClr>
                <a:srgbClr val="333333"/>
              </a:buClr>
              <a:buSzPts val="2200"/>
              <a:buFont typeface="Poppins"/>
              <a:buAutoNum type="arabicPeriod"/>
            </a:pPr>
            <a:r>
              <a:rPr lang="en" sz="2200">
                <a:solidFill>
                  <a:srgbClr val="333333"/>
                </a:solidFill>
                <a:highlight>
                  <a:srgbClr val="FFFFFF"/>
                </a:highlight>
                <a:latin typeface="Poppins"/>
                <a:ea typeface="Poppins"/>
                <a:cs typeface="Poppins"/>
                <a:sym typeface="Poppins"/>
              </a:rPr>
              <a:t>Boolean </a:t>
            </a:r>
            <a:endParaRPr sz="2200">
              <a:solidFill>
                <a:srgbClr val="333333"/>
              </a:solidFill>
              <a:highlight>
                <a:srgbClr val="FFFFFF"/>
              </a:highlight>
              <a:latin typeface="Poppins"/>
              <a:ea typeface="Poppins"/>
              <a:cs typeface="Poppins"/>
              <a:sym typeface="Poppins"/>
            </a:endParaRPr>
          </a:p>
        </p:txBody>
      </p:sp>
      <p:sp>
        <p:nvSpPr>
          <p:cNvPr id="717" name="Google Shape;71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9" name="Google Shape;719;p8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0"/>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Operators</a:t>
            </a:r>
            <a:endParaRPr sz="1100">
              <a:solidFill>
                <a:srgbClr val="0097A7"/>
              </a:solidFill>
              <a:latin typeface="Poppins Medium"/>
              <a:ea typeface="Poppins Medium"/>
              <a:cs typeface="Poppins Medium"/>
              <a:sym typeface="Poppins Medium"/>
            </a:endParaRPr>
          </a:p>
        </p:txBody>
      </p:sp>
      <p:sp>
        <p:nvSpPr>
          <p:cNvPr id="725" name="Google Shape;725;p9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26" name="Google Shape;726;p90"/>
          <p:cNvGraphicFramePr/>
          <p:nvPr/>
        </p:nvGraphicFramePr>
        <p:xfrm>
          <a:off x="733175" y="975900"/>
          <a:ext cx="3000000" cy="3000000"/>
        </p:xfrm>
        <a:graphic>
          <a:graphicData uri="http://schemas.openxmlformats.org/drawingml/2006/table">
            <a:tbl>
              <a:tblPr>
                <a:noFill/>
                <a:tableStyleId>{8D195C78-DF6E-4822-888A-BE8AE1663CDD}</a:tableStyleId>
              </a:tblPr>
              <a:tblGrid>
                <a:gridCol w="1657350"/>
                <a:gridCol w="2628900"/>
                <a:gridCol w="1771650"/>
                <a:gridCol w="1085850"/>
              </a:tblGrid>
              <a:tr h="295275">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Operator</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Meaning</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1050">
                          <a:solidFill>
                            <a:srgbClr val="333333"/>
                          </a:solidFill>
                          <a:latin typeface="Verdana"/>
                          <a:ea typeface="Verdana"/>
                          <a:cs typeface="Verdana"/>
                          <a:sym typeface="Verdana"/>
                        </a:rPr>
                        <a:t>Example</a:t>
                      </a:r>
                      <a:endParaRPr b="1" sz="1050">
                        <a:solidFill>
                          <a:srgbClr val="333333"/>
                        </a:solidFill>
                        <a:latin typeface="Verdana"/>
                        <a:ea typeface="Verdana"/>
                        <a:cs typeface="Verdana"/>
                        <a:sym typeface="Verdana"/>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1050">
                          <a:solidFill>
                            <a:srgbClr val="333333"/>
                          </a:solidFill>
                          <a:latin typeface="Verdana"/>
                          <a:ea typeface="Verdana"/>
                          <a:cs typeface="Verdana"/>
                          <a:sym typeface="Verdana"/>
                        </a:rPr>
                        <a:t>Result</a:t>
                      </a:r>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37282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Addition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15+20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35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Subtraction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24.5-3.5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21.0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Multiplication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15*4</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60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Float Division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0.8</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Integer Division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4//5</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0</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Exponentiation</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4**2</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16</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r h="2952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50">
                          <a:solidFill>
                            <a:srgbClr val="333333"/>
                          </a:solidFill>
                          <a:latin typeface="Verdana"/>
                          <a:ea typeface="Verdana"/>
                          <a:cs typeface="Verdana"/>
                          <a:sym typeface="Verdana"/>
                        </a:rPr>
                        <a:t>Remainder</a:t>
                      </a:r>
                      <a:endParaRPr sz="1050">
                        <a:solidFill>
                          <a:srgbClr val="333333"/>
                        </a:solidFill>
                        <a:latin typeface="Verdana"/>
                        <a:ea typeface="Verdana"/>
                        <a:cs typeface="Verdana"/>
                        <a:sym typeface="Verdana"/>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27%4</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Consolas"/>
                          <a:ea typeface="Consolas"/>
                          <a:cs typeface="Consolas"/>
                          <a:sym typeface="Consolas"/>
                        </a:rPr>
                        <a:t>3</a:t>
                      </a:r>
                      <a:endParaRPr sz="1100">
                        <a:solidFill>
                          <a:srgbClr val="C7254E"/>
                        </a:solidFill>
                        <a:highlight>
                          <a:srgbClr val="F9F2F4"/>
                        </a:highlight>
                        <a:latin typeface="Consolas"/>
                        <a:ea typeface="Consolas"/>
                        <a:cs typeface="Consolas"/>
                        <a:sym typeface="Consola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solidFill>
                      <a:schemeClr val="lt1"/>
                    </a:solidFill>
                  </a:tcPr>
                </a:tc>
              </a:tr>
            </a:tbl>
          </a:graphicData>
        </a:graphic>
      </p:graphicFrame>
      <p:sp>
        <p:nvSpPr>
          <p:cNvPr id="727" name="Google Shape;72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29" name="Google Shape;729;p9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1"/>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Comparison operators</a:t>
            </a:r>
            <a:endParaRPr sz="1100">
              <a:solidFill>
                <a:srgbClr val="0097A7"/>
              </a:solidFill>
              <a:latin typeface="Poppins Medium"/>
              <a:ea typeface="Poppins Medium"/>
              <a:cs typeface="Poppins Medium"/>
              <a:sym typeface="Poppins Medium"/>
            </a:endParaRPr>
          </a:p>
        </p:txBody>
      </p:sp>
      <p:sp>
        <p:nvSpPr>
          <p:cNvPr id="735" name="Google Shape;735;p9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36" name="Google Shape;736;p91"/>
          <p:cNvGraphicFramePr/>
          <p:nvPr/>
        </p:nvGraphicFramePr>
        <p:xfrm>
          <a:off x="877231" y="1078235"/>
          <a:ext cx="3000000" cy="3000000"/>
        </p:xfrm>
        <a:graphic>
          <a:graphicData uri="http://schemas.openxmlformats.org/drawingml/2006/table">
            <a:tbl>
              <a:tblPr bandRow="1" firstRow="1">
                <a:noFill/>
                <a:tableStyleId>{C042D46D-EE77-457C-A8BB-EF732AE74D9E}</a:tableStyleId>
              </a:tblPr>
              <a:tblGrid>
                <a:gridCol w="1196525"/>
                <a:gridCol w="3131500"/>
                <a:gridCol w="2451450"/>
              </a:tblGrid>
              <a:tr h="228600">
                <a:tc>
                  <a:txBody>
                    <a:bodyPr/>
                    <a:lstStyle/>
                    <a:p>
                      <a:pPr indent="0" lvl="0" marL="0" marR="0" rtl="0" algn="l">
                        <a:spcBef>
                          <a:spcPts val="0"/>
                        </a:spcBef>
                        <a:spcAft>
                          <a:spcPts val="0"/>
                        </a:spcAft>
                        <a:buNone/>
                      </a:pPr>
                      <a:r>
                        <a:rPr lang="en" sz="1800">
                          <a:solidFill>
                            <a:srgbClr val="000000"/>
                          </a:solidFill>
                        </a:rPr>
                        <a:t>Operator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Name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Example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Equal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Not equal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&gt;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Greater than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&gt;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&lt;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Less than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&gt;=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Greater than or equal to</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&gt;=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&lt;=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Less than or equal to</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y</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737" name="Google Shape;737;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39" name="Google Shape;739;p9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745" name="Google Shape;745;p92"/>
          <p:cNvPicPr preferRelativeResize="0"/>
          <p:nvPr/>
        </p:nvPicPr>
        <p:blipFill>
          <a:blip r:embed="rId3">
            <a:alphaModFix/>
          </a:blip>
          <a:stretch>
            <a:fillRect/>
          </a:stretch>
        </p:blipFill>
        <p:spPr>
          <a:xfrm>
            <a:off x="2352450" y="863950"/>
            <a:ext cx="3384375" cy="3586100"/>
          </a:xfrm>
          <a:prstGeom prst="rect">
            <a:avLst/>
          </a:prstGeom>
          <a:noFill/>
          <a:ln>
            <a:noFill/>
          </a:ln>
        </p:spPr>
      </p:pic>
      <p:sp>
        <p:nvSpPr>
          <p:cNvPr id="746" name="Google Shape;74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48" name="Google Shape;748;p9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nvSpPr>
        <p:spPr>
          <a:xfrm>
            <a:off x="659275" y="751200"/>
            <a:ext cx="3226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7A7"/>
                </a:solidFill>
                <a:latin typeface="Poppins"/>
                <a:ea typeface="Poppins"/>
                <a:cs typeface="Poppins"/>
                <a:sym typeface="Poppins"/>
              </a:rPr>
              <a:t>Kseniia ILCHENKO</a:t>
            </a:r>
            <a:endParaRPr b="1" sz="2400">
              <a:solidFill>
                <a:srgbClr val="0097A7"/>
              </a:solidFill>
              <a:latin typeface="Poppins"/>
              <a:ea typeface="Poppins"/>
              <a:cs typeface="Poppins"/>
              <a:sym typeface="Poppins"/>
            </a:endParaRPr>
          </a:p>
        </p:txBody>
      </p:sp>
      <p:sp>
        <p:nvSpPr>
          <p:cNvPr id="102" name="Google Shape;102;p21"/>
          <p:cNvSpPr txBox="1"/>
          <p:nvPr/>
        </p:nvSpPr>
        <p:spPr>
          <a:xfrm>
            <a:off x="2516950" y="2333825"/>
            <a:ext cx="2633400" cy="16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Data Analyst/Business Analyst/Data Scientist/Project Manager</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Certified Product Owner</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222222"/>
                </a:solidFill>
                <a:highlight>
                  <a:schemeClr val="lt1"/>
                </a:highlight>
                <a:latin typeface="Poppins"/>
                <a:ea typeface="Poppins"/>
                <a:cs typeface="Poppins"/>
                <a:sym typeface="Poppins"/>
              </a:rPr>
              <a:t>PhD in Economics, Master degree in data analysis, economics, intellectual property </a:t>
            </a:r>
            <a:endParaRPr sz="1100">
              <a:solidFill>
                <a:srgbClr val="222222"/>
              </a:solidFill>
              <a:highlight>
                <a:schemeClr val="lt1"/>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222222"/>
              </a:solidFill>
              <a:highlight>
                <a:schemeClr val="lt1"/>
              </a:highlight>
              <a:latin typeface="Poppins"/>
              <a:ea typeface="Poppins"/>
              <a:cs typeface="Poppins"/>
              <a:sym typeface="Poppins"/>
            </a:endParaRPr>
          </a:p>
        </p:txBody>
      </p:sp>
      <p:pic>
        <p:nvPicPr>
          <p:cNvPr id="103" name="Google Shape;103;p21"/>
          <p:cNvPicPr preferRelativeResize="0"/>
          <p:nvPr/>
        </p:nvPicPr>
        <p:blipFill rotWithShape="1">
          <a:blip r:embed="rId3">
            <a:alphaModFix/>
          </a:blip>
          <a:srcRect b="0" l="0" r="0" t="13111"/>
          <a:stretch/>
        </p:blipFill>
        <p:spPr>
          <a:xfrm>
            <a:off x="754425" y="1484125"/>
            <a:ext cx="1555026" cy="1801450"/>
          </a:xfrm>
          <a:prstGeom prst="rect">
            <a:avLst/>
          </a:prstGeom>
          <a:noFill/>
          <a:ln>
            <a:noFill/>
          </a:ln>
        </p:spPr>
      </p:pic>
      <p:sp>
        <p:nvSpPr>
          <p:cNvPr id="104" name="Google Shape;104;p21"/>
          <p:cNvSpPr txBox="1"/>
          <p:nvPr/>
        </p:nvSpPr>
        <p:spPr>
          <a:xfrm>
            <a:off x="5539088" y="1484125"/>
            <a:ext cx="3000000" cy="24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100">
                <a:solidFill>
                  <a:srgbClr val="222222"/>
                </a:solidFill>
                <a:highlight>
                  <a:schemeClr val="lt1"/>
                </a:highlight>
                <a:latin typeface="Poppins"/>
                <a:ea typeface="Poppins"/>
                <a:cs typeface="Poppins"/>
                <a:sym typeface="Poppins"/>
              </a:rPr>
              <a:t>Domains:</a:t>
            </a:r>
            <a:endParaRPr b="1"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•Data Science</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•Financial analysis and forecasting;</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•Anti-money laundering (AML)</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•Distributed ledger technologies</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•Decision-making and planning </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•Business intelligence</a:t>
            </a:r>
            <a:endParaRPr sz="1100">
              <a:solidFill>
                <a:srgbClr val="222222"/>
              </a:solidFill>
              <a:highlight>
                <a:schemeClr val="lt1"/>
              </a:highlight>
              <a:latin typeface="Poppins"/>
              <a:ea typeface="Poppins"/>
              <a:cs typeface="Poppins"/>
              <a:sym typeface="Poppins"/>
            </a:endParaRPr>
          </a:p>
          <a:p>
            <a:pPr indent="0" lvl="0" marL="0" rtl="0" algn="l">
              <a:lnSpc>
                <a:spcPct val="90000"/>
              </a:lnSpc>
              <a:spcBef>
                <a:spcPts val="1000"/>
              </a:spcBef>
              <a:spcAft>
                <a:spcPts val="0"/>
              </a:spcAft>
              <a:buNone/>
            </a:pPr>
            <a:r>
              <a:rPr lang="en" sz="1100">
                <a:solidFill>
                  <a:srgbClr val="222222"/>
                </a:solidFill>
                <a:highlight>
                  <a:schemeClr val="lt1"/>
                </a:highlight>
                <a:latin typeface="Poppins"/>
                <a:ea typeface="Poppins"/>
                <a:cs typeface="Poppins"/>
                <a:sym typeface="Poppins"/>
              </a:rPr>
              <a:t>•Intellectual property</a:t>
            </a:r>
            <a:endParaRPr sz="1100">
              <a:solidFill>
                <a:srgbClr val="222222"/>
              </a:solidFill>
              <a:highlight>
                <a:schemeClr val="lt1"/>
              </a:highlight>
              <a:latin typeface="Poppins"/>
              <a:ea typeface="Poppins"/>
              <a:cs typeface="Poppins"/>
              <a:sym typeface="Poppins"/>
            </a:endParaRPr>
          </a:p>
        </p:txBody>
      </p:sp>
      <p:sp>
        <p:nvSpPr>
          <p:cNvPr id="105" name="Google Shape;105;p21"/>
          <p:cNvSpPr txBox="1"/>
          <p:nvPr/>
        </p:nvSpPr>
        <p:spPr>
          <a:xfrm>
            <a:off x="2424275" y="1484125"/>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97A7"/>
                </a:solidFill>
                <a:latin typeface="Poppins"/>
                <a:ea typeface="Poppins"/>
                <a:cs typeface="Poppins"/>
                <a:sym typeface="Poppins"/>
              </a:rPr>
              <a:t> 		</a:t>
            </a:r>
            <a:endParaRPr b="1" sz="1300">
              <a:solidFill>
                <a:srgbClr val="0097A7"/>
              </a:solidFill>
              <a:latin typeface="Poppins"/>
              <a:ea typeface="Poppins"/>
              <a:cs typeface="Poppins"/>
              <a:sym typeface="Poppins"/>
            </a:endParaRPr>
          </a:p>
          <a:p>
            <a:pPr indent="0" lvl="0" marL="0" rtl="0" algn="l">
              <a:spcBef>
                <a:spcPts val="0"/>
              </a:spcBef>
              <a:spcAft>
                <a:spcPts val="0"/>
              </a:spcAft>
              <a:buNone/>
            </a:pPr>
            <a:r>
              <a:t/>
            </a:r>
            <a:endParaRPr b="1" sz="1300">
              <a:solidFill>
                <a:srgbClr val="0097A7"/>
              </a:solidFill>
              <a:latin typeface="Poppins"/>
              <a:ea typeface="Poppins"/>
              <a:cs typeface="Poppins"/>
              <a:sym typeface="Poppins"/>
            </a:endParaRPr>
          </a:p>
          <a:p>
            <a:pPr indent="0" lvl="0" marL="0" rtl="0" algn="l">
              <a:spcBef>
                <a:spcPts val="0"/>
              </a:spcBef>
              <a:spcAft>
                <a:spcPts val="0"/>
              </a:spcAft>
              <a:buNone/>
            </a:pPr>
            <a:r>
              <a:rPr b="1" lang="en" sz="1300">
                <a:solidFill>
                  <a:srgbClr val="0097A7"/>
                </a:solidFill>
                <a:latin typeface="Poppins"/>
                <a:ea typeface="Poppins"/>
                <a:cs typeface="Poppins"/>
                <a:sym typeface="Poppins"/>
              </a:rPr>
              <a:t>WhatsApp: +33665952163</a:t>
            </a:r>
            <a:endParaRPr b="1" sz="1300">
              <a:solidFill>
                <a:srgbClr val="0097A7"/>
              </a:solidFill>
              <a:latin typeface="Poppins"/>
              <a:ea typeface="Poppins"/>
              <a:cs typeface="Poppins"/>
              <a:sym typeface="Poppi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3"/>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Data types</a:t>
            </a:r>
            <a:endParaRPr sz="1100">
              <a:solidFill>
                <a:srgbClr val="0097A7"/>
              </a:solidFill>
              <a:latin typeface="Poppins Medium"/>
              <a:ea typeface="Poppins Medium"/>
              <a:cs typeface="Poppins Medium"/>
              <a:sym typeface="Poppins Medium"/>
            </a:endParaRPr>
          </a:p>
        </p:txBody>
      </p:sp>
      <p:sp>
        <p:nvSpPr>
          <p:cNvPr id="754" name="Google Shape;754;p9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755" name="Google Shape;755;p93"/>
          <p:cNvGraphicFramePr/>
          <p:nvPr/>
        </p:nvGraphicFramePr>
        <p:xfrm>
          <a:off x="2366008" y="858055"/>
          <a:ext cx="3000000" cy="3000000"/>
        </p:xfrm>
        <a:graphic>
          <a:graphicData uri="http://schemas.openxmlformats.org/drawingml/2006/table">
            <a:tbl>
              <a:tblPr bandRow="1" firstRow="1">
                <a:noFill/>
                <a:tableStyleId>{C042D46D-EE77-457C-A8BB-EF732AE74D9E}</a:tableStyleId>
              </a:tblPr>
              <a:tblGrid>
                <a:gridCol w="2126825"/>
                <a:gridCol w="2554775"/>
              </a:tblGrid>
              <a:tr h="228600">
                <a:tc>
                  <a:txBody>
                    <a:bodyPr/>
                    <a:lstStyle/>
                    <a:p>
                      <a:pPr indent="0" lvl="0" marL="0" marR="0" rtl="0" algn="l">
                        <a:spcBef>
                          <a:spcPts val="0"/>
                        </a:spcBef>
                        <a:spcAft>
                          <a:spcPts val="0"/>
                        </a:spcAft>
                        <a:buClr>
                          <a:srgbClr val="000000"/>
                        </a:buClr>
                        <a:buSzPts val="1800"/>
                        <a:buFont typeface="Calibri"/>
                        <a:buNone/>
                      </a:pPr>
                      <a:r>
                        <a:t/>
                      </a:r>
                      <a:endParaRPr sz="1800">
                        <a:solidFill>
                          <a:srgbClr val="000000"/>
                        </a:solidFill>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rgbClr val="000000"/>
                        </a:buClr>
                        <a:buSzPts val="1800"/>
                        <a:buFont typeface="Calibri"/>
                        <a:buNone/>
                      </a:pPr>
                      <a:r>
                        <a:rPr lang="en" sz="1800">
                          <a:solidFill>
                            <a:srgbClr val="000000"/>
                          </a:solidFill>
                        </a:rPr>
                        <a:t>Type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Clr>
                          <a:srgbClr val="000000"/>
                        </a:buClr>
                        <a:buSzPts val="1800"/>
                        <a:buFont typeface="Calibri"/>
                        <a:buNone/>
                      </a:pPr>
                      <a:r>
                        <a:rPr lang="en" sz="1800">
                          <a:solidFill>
                            <a:srgbClr val="000000"/>
                          </a:solidFill>
                        </a:rPr>
                        <a:t>Text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rgbClr val="000000"/>
                        </a:buClr>
                        <a:buSzPts val="1800"/>
                        <a:buFont typeface="Calibri"/>
                        <a:buNone/>
                      </a:pPr>
                      <a:r>
                        <a:rPr b="1" lang="en" sz="1800">
                          <a:solidFill>
                            <a:srgbClr val="000000"/>
                          </a:solidFill>
                        </a:rPr>
                        <a:t>str</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Numeric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 sz="1800">
                          <a:solidFill>
                            <a:srgbClr val="000000"/>
                          </a:solidFill>
                        </a:rPr>
                        <a:t>int, float</a:t>
                      </a:r>
                      <a:r>
                        <a:rPr lang="en" sz="1800">
                          <a:solidFill>
                            <a:srgbClr val="000000"/>
                          </a:solidFill>
                        </a:rPr>
                        <a:t>, complex</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Sequence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list, tuple, range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Mapping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dict</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Set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set, frozenset</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Boolean Type:</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 sz="1800">
                          <a:solidFill>
                            <a:srgbClr val="000000"/>
                          </a:solidFill>
                        </a:rPr>
                        <a:t>bool</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Binary Types:</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bytes, bytearray, memoryview</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756" name="Google Shape;75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58" name="Google Shape;758;p9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4"/>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Closed-loop feedback control system</a:t>
            </a:r>
            <a:endParaRPr sz="2300">
              <a:solidFill>
                <a:srgbClr val="0097A7"/>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100">
              <a:solidFill>
                <a:srgbClr val="0097A7"/>
              </a:solidFill>
              <a:latin typeface="Poppins Medium"/>
              <a:ea typeface="Poppins Medium"/>
              <a:cs typeface="Poppins Medium"/>
              <a:sym typeface="Poppins Medium"/>
            </a:endParaRPr>
          </a:p>
        </p:txBody>
      </p:sp>
      <p:sp>
        <p:nvSpPr>
          <p:cNvPr id="764" name="Google Shape;764;p9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765" name="Google Shape;765;p94"/>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766" name="Google Shape;766;p94"/>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767" name="Google Shape;76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69" name="Google Shape;769;p9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5"/>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Conditional statement</a:t>
            </a:r>
            <a:endParaRPr sz="1100">
              <a:solidFill>
                <a:srgbClr val="0097A7"/>
              </a:solidFill>
              <a:latin typeface="Poppins Medium"/>
              <a:ea typeface="Poppins Medium"/>
              <a:cs typeface="Poppins Medium"/>
              <a:sym typeface="Poppins Medium"/>
            </a:endParaRPr>
          </a:p>
        </p:txBody>
      </p:sp>
      <p:sp>
        <p:nvSpPr>
          <p:cNvPr id="775" name="Google Shape;775;p9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descr="Diagram&#10;&#10;Description automatically generated" id="776" name="Google Shape;776;p95"/>
          <p:cNvPicPr preferRelativeResize="0"/>
          <p:nvPr/>
        </p:nvPicPr>
        <p:blipFill rotWithShape="1">
          <a:blip r:embed="rId3">
            <a:alphaModFix/>
          </a:blip>
          <a:srcRect b="11221" l="0" r="408" t="0"/>
          <a:stretch/>
        </p:blipFill>
        <p:spPr>
          <a:xfrm>
            <a:off x="741661" y="975906"/>
            <a:ext cx="2523224" cy="2900578"/>
          </a:xfrm>
          <a:prstGeom prst="rect">
            <a:avLst/>
          </a:prstGeom>
          <a:noFill/>
          <a:ln>
            <a:noFill/>
          </a:ln>
        </p:spPr>
      </p:pic>
      <p:sp>
        <p:nvSpPr>
          <p:cNvPr id="777" name="Google Shape;777;p95"/>
          <p:cNvSpPr txBox="1"/>
          <p:nvPr/>
        </p:nvSpPr>
        <p:spPr>
          <a:xfrm>
            <a:off x="3264875" y="863250"/>
            <a:ext cx="5374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if 5 &gt; 2:</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print("Five is greater than two!")</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Elif</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The elif keyword is the way of saying "if the previous conditions were not true, then try this condition".</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a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b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if b &gt;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print("b is greater than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elif a == b:</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and b are equal")</a:t>
            </a:r>
            <a:endParaRPr sz="1000">
              <a:solidFill>
                <a:schemeClr val="dk1"/>
              </a:solidFill>
              <a:latin typeface="Poppins"/>
              <a:ea typeface="Poppins"/>
              <a:cs typeface="Poppins"/>
              <a:sym typeface="Poppins"/>
            </a:endParaRPr>
          </a:p>
        </p:txBody>
      </p:sp>
      <p:sp>
        <p:nvSpPr>
          <p:cNvPr id="778" name="Google Shape;778;p95"/>
          <p:cNvSpPr txBox="1"/>
          <p:nvPr/>
        </p:nvSpPr>
        <p:spPr>
          <a:xfrm>
            <a:off x="3348725" y="3007150"/>
            <a:ext cx="5160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The else keyword catches anything which isn't caught by the preceding conditions.</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a = 200</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b = 33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if b &gt;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print("b is greater than a")</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elif a == b:</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and b are equal")</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else:</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print("a is greater than b")</a:t>
            </a:r>
            <a:endParaRPr sz="1000">
              <a:latin typeface="Poppins"/>
              <a:ea typeface="Poppins"/>
              <a:cs typeface="Poppins"/>
              <a:sym typeface="Poppins"/>
            </a:endParaRPr>
          </a:p>
        </p:txBody>
      </p:sp>
      <p:sp>
        <p:nvSpPr>
          <p:cNvPr id="779" name="Google Shape;779;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81" name="Google Shape;781;p9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6"/>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Exercise</a:t>
            </a:r>
            <a:endParaRPr sz="1100">
              <a:solidFill>
                <a:srgbClr val="0097A7"/>
              </a:solidFill>
              <a:latin typeface="Poppins Medium"/>
              <a:ea typeface="Poppins Medium"/>
              <a:cs typeface="Poppins Medium"/>
              <a:sym typeface="Poppins Medium"/>
            </a:endParaRPr>
          </a:p>
        </p:txBody>
      </p:sp>
      <p:sp>
        <p:nvSpPr>
          <p:cNvPr id="787" name="Google Shape;787;p96"/>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88" name="Google Shape;788;p96"/>
          <p:cNvSpPr txBox="1"/>
          <p:nvPr/>
        </p:nvSpPr>
        <p:spPr>
          <a:xfrm>
            <a:off x="642900" y="975900"/>
            <a:ext cx="74241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1"/>
                </a:solidFill>
                <a:latin typeface="Poppins"/>
                <a:ea typeface="Poppins"/>
                <a:cs typeface="Poppins"/>
                <a:sym typeface="Poppins"/>
              </a:rPr>
              <a:t>Given two integer numbers return their product only if the product is greater than 1000, else return their sum.</a:t>
            </a:r>
            <a:endParaRPr sz="1100">
              <a:solidFill>
                <a:schemeClr val="dk1"/>
              </a:solidFill>
              <a:latin typeface="Poppins"/>
              <a:ea typeface="Poppins"/>
              <a:cs typeface="Poppins"/>
              <a:sym typeface="Poppins"/>
            </a:endParaRPr>
          </a:p>
        </p:txBody>
      </p:sp>
      <p:sp>
        <p:nvSpPr>
          <p:cNvPr id="789" name="Google Shape;789;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91" name="Google Shape;791;p9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7"/>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if..else</a:t>
            </a:r>
            <a:endParaRPr sz="1100">
              <a:solidFill>
                <a:srgbClr val="0097A7"/>
              </a:solidFill>
              <a:latin typeface="Poppins Medium"/>
              <a:ea typeface="Poppins Medium"/>
              <a:cs typeface="Poppins Medium"/>
              <a:sym typeface="Poppins Medium"/>
            </a:endParaRPr>
          </a:p>
        </p:txBody>
      </p:sp>
      <p:sp>
        <p:nvSpPr>
          <p:cNvPr id="797" name="Google Shape;797;p9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798" name="Google Shape;798;p97"/>
          <p:cNvSpPr txBox="1"/>
          <p:nvPr/>
        </p:nvSpPr>
        <p:spPr>
          <a:xfrm>
            <a:off x="372750" y="803675"/>
            <a:ext cx="8398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Short Hand If</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you can put it on the same line as the if statement.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a &gt; b: print("a is greater than 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Short Hand If ... Else</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one for if, and one for else, you can put it all on the same line: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 2</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b = 330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print("A") if a &gt; b else print("B")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Nested If</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You can have if statements inside if statements, this is called  </a:t>
            </a:r>
            <a:r>
              <a:rPr i="1" lang="en" sz="1200">
                <a:solidFill>
                  <a:schemeClr val="dk1"/>
                </a:solidFill>
                <a:latin typeface="Poppins"/>
                <a:ea typeface="Poppins"/>
                <a:cs typeface="Poppins"/>
                <a:sym typeface="Poppins"/>
              </a:rPr>
              <a:t>nested</a:t>
            </a:r>
            <a:r>
              <a:rPr lang="en" sz="1200">
                <a:solidFill>
                  <a:schemeClr val="dk1"/>
                </a:solidFill>
                <a:latin typeface="Poppins"/>
                <a:ea typeface="Poppins"/>
                <a:cs typeface="Poppins"/>
                <a:sym typeface="Poppins"/>
              </a:rPr>
              <a:t> if statements.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x = 41</a:t>
            </a:r>
            <a:br>
              <a:rPr lang="en" sz="1200">
                <a:solidFill>
                  <a:schemeClr val="dk1"/>
                </a:solidFill>
                <a:latin typeface="Poppins"/>
                <a:ea typeface="Poppins"/>
                <a:cs typeface="Poppins"/>
                <a:sym typeface="Poppins"/>
              </a:rPr>
            </a:b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if x &gt; 10: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print("Above ten,")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if x &gt;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print("and also above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else:</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print("but not above 20.")</a:t>
            </a:r>
            <a:endParaRPr sz="1200">
              <a:latin typeface="Poppins"/>
              <a:ea typeface="Poppins"/>
              <a:cs typeface="Poppins"/>
              <a:sym typeface="Poppins"/>
            </a:endParaRPr>
          </a:p>
        </p:txBody>
      </p:sp>
      <p:sp>
        <p:nvSpPr>
          <p:cNvPr id="799" name="Google Shape;79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01" name="Google Shape;801;p9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8"/>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if..else</a:t>
            </a:r>
            <a:endParaRPr sz="1100">
              <a:solidFill>
                <a:srgbClr val="408080"/>
              </a:solidFill>
              <a:latin typeface="Poppins Medium"/>
              <a:ea typeface="Poppins Medium"/>
              <a:cs typeface="Poppins Medium"/>
              <a:sym typeface="Poppins Medium"/>
            </a:endParaRPr>
          </a:p>
        </p:txBody>
      </p:sp>
      <p:sp>
        <p:nvSpPr>
          <p:cNvPr id="807" name="Google Shape;807;p9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08" name="Google Shape;808;p98"/>
          <p:cNvSpPr txBox="1"/>
          <p:nvPr/>
        </p:nvSpPr>
        <p:spPr>
          <a:xfrm>
            <a:off x="372750" y="803675"/>
            <a:ext cx="8398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oppins"/>
                <a:ea typeface="Poppins"/>
                <a:cs typeface="Poppins"/>
                <a:sym typeface="Poppins"/>
              </a:rPr>
              <a:t>Short Hand If</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you can put it on the same line as the if statement.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a &gt; b: print("a is greater than 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Short Hand If ... Else</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If you have only one statement to execute, one for if, and one for else, you can put it all on the same line: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 2</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b = 330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print("A") if a &gt; b else print("B")</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b="1" lang="en" sz="1200">
                <a:solidFill>
                  <a:schemeClr val="dk1"/>
                </a:solidFill>
                <a:latin typeface="Poppins"/>
                <a:ea typeface="Poppins"/>
                <a:cs typeface="Poppins"/>
                <a:sym typeface="Poppins"/>
              </a:rPr>
              <a:t>Nested If</a:t>
            </a:r>
            <a:endParaRPr b="1"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You can have if statements inside if statements, this is called  </a:t>
            </a:r>
            <a:r>
              <a:rPr i="1" lang="en" sz="1200">
                <a:solidFill>
                  <a:schemeClr val="dk1"/>
                </a:solidFill>
                <a:latin typeface="Poppins"/>
                <a:ea typeface="Poppins"/>
                <a:cs typeface="Poppins"/>
                <a:sym typeface="Poppins"/>
              </a:rPr>
              <a:t>nested</a:t>
            </a:r>
            <a:r>
              <a:rPr lang="en" sz="1200">
                <a:solidFill>
                  <a:schemeClr val="dk1"/>
                </a:solidFill>
                <a:latin typeface="Poppins"/>
                <a:ea typeface="Poppins"/>
                <a:cs typeface="Poppins"/>
                <a:sym typeface="Poppins"/>
              </a:rPr>
              <a:t> if statements.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x = 41</a:t>
            </a:r>
            <a:br>
              <a:rPr lang="en" sz="1200">
                <a:solidFill>
                  <a:schemeClr val="dk1"/>
                </a:solidFill>
                <a:latin typeface="Poppins"/>
                <a:ea typeface="Poppins"/>
                <a:cs typeface="Poppins"/>
                <a:sym typeface="Poppins"/>
              </a:rPr>
            </a:b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if x &gt; 10: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print("Above ten,")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if x &gt;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print("and also above 20!")</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else:</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print("but not above 20.")</a:t>
            </a:r>
            <a:endParaRPr sz="1200">
              <a:latin typeface="Poppins"/>
              <a:ea typeface="Poppins"/>
              <a:cs typeface="Poppins"/>
              <a:sym typeface="Poppins"/>
            </a:endParaRPr>
          </a:p>
        </p:txBody>
      </p:sp>
      <p:sp>
        <p:nvSpPr>
          <p:cNvPr id="809" name="Google Shape;80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11" name="Google Shape;811;p9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9"/>
          <p:cNvSpPr txBox="1"/>
          <p:nvPr/>
        </p:nvSpPr>
        <p:spPr>
          <a:xfrm>
            <a:off x="399775" y="35417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Logical operators</a:t>
            </a:r>
            <a:endParaRPr sz="1100">
              <a:solidFill>
                <a:srgbClr val="0097A7"/>
              </a:solidFill>
              <a:latin typeface="Poppins Medium"/>
              <a:ea typeface="Poppins Medium"/>
              <a:cs typeface="Poppins Medium"/>
              <a:sym typeface="Poppins Medium"/>
            </a:endParaRPr>
          </a:p>
        </p:txBody>
      </p:sp>
      <p:sp>
        <p:nvSpPr>
          <p:cNvPr id="817" name="Google Shape;817;p99"/>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graphicFrame>
        <p:nvGraphicFramePr>
          <p:cNvPr id="818" name="Google Shape;818;p99"/>
          <p:cNvGraphicFramePr/>
          <p:nvPr/>
        </p:nvGraphicFramePr>
        <p:xfrm>
          <a:off x="715021" y="1632018"/>
          <a:ext cx="3000000" cy="3000000"/>
        </p:xfrm>
        <a:graphic>
          <a:graphicData uri="http://schemas.openxmlformats.org/drawingml/2006/table">
            <a:tbl>
              <a:tblPr bandRow="1" firstRow="1">
                <a:noFill/>
                <a:tableStyleId>{C042D46D-EE77-457C-A8BB-EF732AE74D9E}</a:tableStyleId>
              </a:tblPr>
              <a:tblGrid>
                <a:gridCol w="1382850"/>
                <a:gridCol w="3885275"/>
                <a:gridCol w="2634000"/>
              </a:tblGrid>
              <a:tr h="228600">
                <a:tc>
                  <a:txBody>
                    <a:bodyPr/>
                    <a:lstStyle/>
                    <a:p>
                      <a:pPr indent="0" lvl="0" marL="0" marR="0" rtl="0" algn="l">
                        <a:spcBef>
                          <a:spcPts val="0"/>
                        </a:spcBef>
                        <a:spcAft>
                          <a:spcPts val="0"/>
                        </a:spcAft>
                        <a:buNone/>
                      </a:pPr>
                      <a:r>
                        <a:rPr lang="en" sz="1800">
                          <a:solidFill>
                            <a:srgbClr val="000000"/>
                          </a:solidFill>
                        </a:rPr>
                        <a:t>Operator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Description</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Example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381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and </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Returns True if both statements are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5 and  x &lt; 10</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381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or</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Returns True if one of the statements is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x &lt; 5 or x &lt; 4</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lang="en" sz="1800">
                          <a:solidFill>
                            <a:srgbClr val="000000"/>
                          </a:solidFill>
                        </a:rPr>
                        <a:t>not</a:t>
                      </a:r>
                      <a:endParaRPr/>
                    </a:p>
                  </a:txBody>
                  <a:tcPr marT="76200" marB="76200" marR="76200" marL="1524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Reverse the result, returns False if the result is true</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 sz="1800">
                          <a:solidFill>
                            <a:srgbClr val="000000"/>
                          </a:solidFill>
                        </a:rPr>
                        <a:t>not(x &lt; 5 and x &lt; 10)</a:t>
                      </a:r>
                      <a:endParaRPr/>
                    </a:p>
                  </a:txBody>
                  <a:tcPr marT="76200" marB="76200" marR="76200" marL="76200">
                    <a:lnL cap="flat" cmpd="sng" w="12700">
                      <a:solidFill>
                        <a:srgbClr val="2DC5FA"/>
                      </a:solidFill>
                      <a:prstDash val="solid"/>
                      <a:round/>
                      <a:headEnd len="sm" w="sm" type="none"/>
                      <a:tailEnd len="sm" w="sm" type="none"/>
                    </a:lnL>
                    <a:lnR cap="flat" cmpd="sng" w="12700">
                      <a:solidFill>
                        <a:srgbClr val="2DC5FA"/>
                      </a:solidFill>
                      <a:prstDash val="solid"/>
                      <a:round/>
                      <a:headEnd len="sm" w="sm" type="none"/>
                      <a:tailEnd len="sm" w="sm" type="none"/>
                    </a:lnR>
                    <a:lnT cap="flat" cmpd="sng" w="12700">
                      <a:solidFill>
                        <a:srgbClr val="2DC5FA"/>
                      </a:solidFill>
                      <a:prstDash val="solid"/>
                      <a:round/>
                      <a:headEnd len="sm" w="sm" type="none"/>
                      <a:tailEnd len="sm" w="sm" type="none"/>
                    </a:lnT>
                    <a:lnB cap="flat" cmpd="sng" w="12700">
                      <a:solidFill>
                        <a:srgbClr val="2DC5FA"/>
                      </a:solidFill>
                      <a:prstDash val="solid"/>
                      <a:round/>
                      <a:headEnd len="sm" w="sm" type="none"/>
                      <a:tailEnd len="sm" w="sm" type="none"/>
                    </a:lnB>
                    <a:solidFill>
                      <a:schemeClr val="lt1"/>
                    </a:solidFill>
                  </a:tcPr>
                </a:tc>
              </a:tr>
            </a:tbl>
          </a:graphicData>
        </a:graphic>
      </p:graphicFrame>
      <p:sp>
        <p:nvSpPr>
          <p:cNvPr id="819" name="Google Shape;81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21" name="Google Shape;821;p9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Venn diagrams</a:t>
            </a:r>
            <a:endParaRPr sz="1100">
              <a:solidFill>
                <a:srgbClr val="0097A7"/>
              </a:solidFill>
              <a:latin typeface="Poppins Medium"/>
              <a:ea typeface="Poppins Medium"/>
              <a:cs typeface="Poppins Medium"/>
              <a:sym typeface="Poppins Medium"/>
            </a:endParaRPr>
          </a:p>
        </p:txBody>
      </p:sp>
      <p:sp>
        <p:nvSpPr>
          <p:cNvPr id="827" name="Google Shape;827;p100"/>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828" name="Google Shape;828;p100"/>
          <p:cNvPicPr preferRelativeResize="0"/>
          <p:nvPr/>
        </p:nvPicPr>
        <p:blipFill>
          <a:blip r:embed="rId3">
            <a:alphaModFix/>
          </a:blip>
          <a:stretch>
            <a:fillRect/>
          </a:stretch>
        </p:blipFill>
        <p:spPr>
          <a:xfrm>
            <a:off x="4673700" y="1039613"/>
            <a:ext cx="1581150" cy="990600"/>
          </a:xfrm>
          <a:prstGeom prst="rect">
            <a:avLst/>
          </a:prstGeom>
          <a:noFill/>
          <a:ln>
            <a:noFill/>
          </a:ln>
        </p:spPr>
      </p:pic>
      <p:pic>
        <p:nvPicPr>
          <p:cNvPr id="829" name="Google Shape;829;p100"/>
          <p:cNvPicPr preferRelativeResize="0"/>
          <p:nvPr/>
        </p:nvPicPr>
        <p:blipFill>
          <a:blip r:embed="rId4">
            <a:alphaModFix/>
          </a:blip>
          <a:stretch>
            <a:fillRect/>
          </a:stretch>
        </p:blipFill>
        <p:spPr>
          <a:xfrm>
            <a:off x="6761500" y="777663"/>
            <a:ext cx="1590675" cy="1514475"/>
          </a:xfrm>
          <a:prstGeom prst="rect">
            <a:avLst/>
          </a:prstGeom>
          <a:noFill/>
          <a:ln>
            <a:noFill/>
          </a:ln>
        </p:spPr>
      </p:pic>
      <p:sp>
        <p:nvSpPr>
          <p:cNvPr id="830" name="Google Shape;830;p100"/>
          <p:cNvSpPr txBox="1"/>
          <p:nvPr/>
        </p:nvSpPr>
        <p:spPr>
          <a:xfrm>
            <a:off x="514675" y="898225"/>
            <a:ext cx="3885300" cy="107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OR Operator</a:t>
            </a:r>
            <a:endParaRPr b="1" sz="1200">
              <a:solidFill>
                <a:srgbClr val="2DC5FA"/>
              </a:solidFill>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b="1" lang="en" sz="1200">
                <a:highlight>
                  <a:srgbClr val="FFFFFF"/>
                </a:highlight>
                <a:latin typeface="Poppins"/>
                <a:ea typeface="Poppins"/>
                <a:cs typeface="Poppins"/>
                <a:sym typeface="Poppins"/>
              </a:rPr>
              <a:t>OR </a:t>
            </a:r>
            <a:r>
              <a:rPr lang="en" sz="1200">
                <a:highlight>
                  <a:srgbClr val="FFFFFF"/>
                </a:highlight>
                <a:latin typeface="Poppins"/>
                <a:ea typeface="Poppins"/>
                <a:cs typeface="Poppins"/>
                <a:sym typeface="Poppins"/>
              </a:rPr>
              <a:t>- Any one of the terms are present (more than one term may be present).</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fruit OR vegetables</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fruit OR vegetables OR cereal</a:t>
            </a:r>
            <a:endParaRPr sz="1200">
              <a:highlight>
                <a:srgbClr val="FFFFFF"/>
              </a:highlight>
              <a:latin typeface="Poppins"/>
              <a:ea typeface="Poppins"/>
              <a:cs typeface="Poppins"/>
              <a:sym typeface="Poppins"/>
            </a:endParaRPr>
          </a:p>
        </p:txBody>
      </p:sp>
      <p:pic>
        <p:nvPicPr>
          <p:cNvPr id="831" name="Google Shape;831;p100"/>
          <p:cNvPicPr preferRelativeResize="0"/>
          <p:nvPr/>
        </p:nvPicPr>
        <p:blipFill>
          <a:blip r:embed="rId5">
            <a:alphaModFix/>
          </a:blip>
          <a:stretch>
            <a:fillRect/>
          </a:stretch>
        </p:blipFill>
        <p:spPr>
          <a:xfrm>
            <a:off x="4673700" y="2504575"/>
            <a:ext cx="1581150" cy="990600"/>
          </a:xfrm>
          <a:prstGeom prst="rect">
            <a:avLst/>
          </a:prstGeom>
          <a:noFill/>
          <a:ln>
            <a:noFill/>
          </a:ln>
        </p:spPr>
      </p:pic>
      <p:pic>
        <p:nvPicPr>
          <p:cNvPr id="832" name="Google Shape;832;p100"/>
          <p:cNvPicPr preferRelativeResize="0"/>
          <p:nvPr/>
        </p:nvPicPr>
        <p:blipFill>
          <a:blip r:embed="rId6">
            <a:alphaModFix/>
          </a:blip>
          <a:stretch>
            <a:fillRect/>
          </a:stretch>
        </p:blipFill>
        <p:spPr>
          <a:xfrm>
            <a:off x="6662125" y="2292150"/>
            <a:ext cx="1590675" cy="1514475"/>
          </a:xfrm>
          <a:prstGeom prst="rect">
            <a:avLst/>
          </a:prstGeom>
          <a:noFill/>
          <a:ln>
            <a:noFill/>
          </a:ln>
        </p:spPr>
      </p:pic>
      <p:sp>
        <p:nvSpPr>
          <p:cNvPr id="833" name="Google Shape;833;p100"/>
          <p:cNvSpPr txBox="1"/>
          <p:nvPr/>
        </p:nvSpPr>
        <p:spPr>
          <a:xfrm>
            <a:off x="494575" y="2134075"/>
            <a:ext cx="3925500" cy="136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AND Operator</a:t>
            </a:r>
            <a:endParaRPr sz="1200">
              <a:solidFill>
                <a:srgbClr val="2DC5FA"/>
              </a:solidFill>
              <a:latin typeface="Poppins"/>
              <a:ea typeface="Poppins"/>
              <a:cs typeface="Poppins"/>
              <a:sym typeface="Poppins"/>
            </a:endParaRPr>
          </a:p>
          <a:p>
            <a:pPr indent="0" lvl="0" marL="0" rtl="0" algn="l">
              <a:lnSpc>
                <a:spcPct val="100000"/>
              </a:lnSpc>
              <a:spcBef>
                <a:spcPts val="0"/>
              </a:spcBef>
              <a:spcAft>
                <a:spcPts val="0"/>
              </a:spcAft>
              <a:buNone/>
            </a:pPr>
            <a:r>
              <a:rPr b="1" lang="en" sz="1200">
                <a:highlight>
                  <a:srgbClr val="FFFFFF"/>
                </a:highlight>
                <a:latin typeface="Poppins"/>
                <a:ea typeface="Poppins"/>
                <a:cs typeface="Poppins"/>
                <a:sym typeface="Poppins"/>
              </a:rPr>
              <a:t>AND </a:t>
            </a:r>
            <a:r>
              <a:rPr lang="en" sz="1200">
                <a:highlight>
                  <a:srgbClr val="FFFFFF"/>
                </a:highlight>
                <a:latin typeface="Poppins"/>
                <a:ea typeface="Poppins"/>
                <a:cs typeface="Poppins"/>
                <a:sym typeface="Poppins"/>
              </a:rPr>
              <a:t>- All terms are present. </a:t>
            </a:r>
            <a:r>
              <a:rPr b="1" lang="en" sz="1200">
                <a:highlight>
                  <a:srgbClr val="FFFFFF"/>
                </a:highlight>
                <a:latin typeface="Poppins"/>
                <a:ea typeface="Poppins"/>
                <a:cs typeface="Poppins"/>
                <a:sym typeface="Poppins"/>
              </a:rPr>
              <a:t>AND</a:t>
            </a:r>
            <a:r>
              <a:rPr lang="en" sz="1200">
                <a:highlight>
                  <a:srgbClr val="FFFFFF"/>
                </a:highlight>
                <a:latin typeface="Poppins"/>
                <a:ea typeface="Poppins"/>
                <a:cs typeface="Poppins"/>
                <a:sym typeface="Poppins"/>
              </a:rPr>
              <a:t> is the best way to narrow down your search by  limiting your results to only those resources (articles or books) which deal with your chosen words.</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rivers AND salinity</a:t>
            </a:r>
            <a:endParaRPr sz="1200">
              <a:highlight>
                <a:srgbClr val="FFFFFF"/>
              </a:highlight>
              <a:latin typeface="Poppins"/>
              <a:ea typeface="Poppins"/>
              <a:cs typeface="Poppins"/>
              <a:sym typeface="Poppins"/>
            </a:endParaRPr>
          </a:p>
          <a:p>
            <a:pPr indent="0" lvl="0" marL="0" rtl="0" algn="l">
              <a:lnSpc>
                <a:spcPct val="100000"/>
              </a:lnSpc>
              <a:spcBef>
                <a:spcPts val="0"/>
              </a:spcBef>
              <a:spcAft>
                <a:spcPts val="0"/>
              </a:spcAft>
              <a:buNone/>
            </a:pPr>
            <a:r>
              <a:rPr lang="en" sz="1200">
                <a:highlight>
                  <a:srgbClr val="FFFFFF"/>
                </a:highlight>
                <a:latin typeface="Poppins"/>
                <a:ea typeface="Poppins"/>
                <a:cs typeface="Poppins"/>
                <a:sym typeface="Poppins"/>
              </a:rPr>
              <a:t>dairy products AND export AND europe</a:t>
            </a:r>
            <a:endParaRPr sz="1200">
              <a:highlight>
                <a:srgbClr val="FFFFFF"/>
              </a:highlight>
              <a:latin typeface="Poppins"/>
              <a:ea typeface="Poppins"/>
              <a:cs typeface="Poppins"/>
              <a:sym typeface="Poppins"/>
            </a:endParaRPr>
          </a:p>
        </p:txBody>
      </p:sp>
      <p:pic>
        <p:nvPicPr>
          <p:cNvPr id="834" name="Google Shape;834;p100"/>
          <p:cNvPicPr preferRelativeResize="0"/>
          <p:nvPr/>
        </p:nvPicPr>
        <p:blipFill>
          <a:blip r:embed="rId7">
            <a:alphaModFix/>
          </a:blip>
          <a:stretch>
            <a:fillRect/>
          </a:stretch>
        </p:blipFill>
        <p:spPr>
          <a:xfrm>
            <a:off x="4629950" y="3717925"/>
            <a:ext cx="1581150" cy="990600"/>
          </a:xfrm>
          <a:prstGeom prst="rect">
            <a:avLst/>
          </a:prstGeom>
          <a:noFill/>
          <a:ln>
            <a:noFill/>
          </a:ln>
        </p:spPr>
      </p:pic>
      <p:sp>
        <p:nvSpPr>
          <p:cNvPr id="835" name="Google Shape;835;p100"/>
          <p:cNvSpPr txBox="1"/>
          <p:nvPr/>
        </p:nvSpPr>
        <p:spPr>
          <a:xfrm>
            <a:off x="514675" y="3780900"/>
            <a:ext cx="3000000" cy="9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DC5FA"/>
                </a:solidFill>
                <a:highlight>
                  <a:srgbClr val="FFFFFF"/>
                </a:highlight>
                <a:latin typeface="Poppins"/>
                <a:ea typeface="Poppins"/>
                <a:cs typeface="Poppins"/>
                <a:sym typeface="Poppins"/>
              </a:rPr>
              <a:t>NOT Operator</a:t>
            </a:r>
            <a:endParaRPr b="1" sz="1200">
              <a:solidFill>
                <a:srgbClr val="2DC5FA"/>
              </a:solidFill>
              <a:highlight>
                <a:srgbClr val="FFFFFF"/>
              </a:highlight>
              <a:latin typeface="Poppins"/>
              <a:ea typeface="Poppins"/>
              <a:cs typeface="Poppins"/>
              <a:sym typeface="Poppins"/>
            </a:endParaRPr>
          </a:p>
          <a:p>
            <a:pPr indent="0" lvl="0" marL="0" rtl="0" algn="l">
              <a:spcBef>
                <a:spcPts val="0"/>
              </a:spcBef>
              <a:spcAft>
                <a:spcPts val="0"/>
              </a:spcAft>
              <a:buNone/>
            </a:pPr>
            <a:r>
              <a:rPr b="1" lang="en" sz="1200">
                <a:highlight>
                  <a:srgbClr val="FFFFFF"/>
                </a:highlight>
                <a:latin typeface="Poppins"/>
                <a:ea typeface="Poppins"/>
                <a:cs typeface="Poppins"/>
                <a:sym typeface="Poppins"/>
              </a:rPr>
              <a:t>NOT </a:t>
            </a:r>
            <a:r>
              <a:rPr lang="en" sz="1200">
                <a:highlight>
                  <a:srgbClr val="FFFFFF"/>
                </a:highlight>
                <a:latin typeface="Poppins"/>
                <a:ea typeface="Poppins"/>
                <a:cs typeface="Poppins"/>
                <a:sym typeface="Poppins"/>
              </a:rPr>
              <a:t>- The first term but not the second is present.</a:t>
            </a:r>
            <a:endParaRPr sz="1200">
              <a:highlight>
                <a:srgbClr val="FFFFFF"/>
              </a:highlight>
              <a:latin typeface="Poppins"/>
              <a:ea typeface="Poppins"/>
              <a:cs typeface="Poppins"/>
              <a:sym typeface="Poppins"/>
            </a:endParaRPr>
          </a:p>
          <a:p>
            <a:pPr indent="0" lvl="0" marL="0" rtl="0" algn="l">
              <a:lnSpc>
                <a:spcPct val="115000"/>
              </a:lnSpc>
              <a:spcBef>
                <a:spcPts val="1200"/>
              </a:spcBef>
              <a:spcAft>
                <a:spcPts val="1200"/>
              </a:spcAft>
              <a:buNone/>
            </a:pPr>
            <a:r>
              <a:rPr lang="en" sz="1200">
                <a:highlight>
                  <a:srgbClr val="FFFFFF"/>
                </a:highlight>
                <a:latin typeface="Poppins"/>
                <a:ea typeface="Poppins"/>
                <a:cs typeface="Poppins"/>
                <a:sym typeface="Poppins"/>
              </a:rPr>
              <a:t>fruit NOT apples</a:t>
            </a:r>
            <a:endParaRPr sz="1200">
              <a:highlight>
                <a:srgbClr val="FFFFFF"/>
              </a:highlight>
              <a:latin typeface="Poppins"/>
              <a:ea typeface="Poppins"/>
              <a:cs typeface="Poppins"/>
              <a:sym typeface="Poppins"/>
            </a:endParaRPr>
          </a:p>
        </p:txBody>
      </p:sp>
      <p:sp>
        <p:nvSpPr>
          <p:cNvPr id="836" name="Google Shape;83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38" name="Google Shape;838;p10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Exercise</a:t>
            </a:r>
            <a:endParaRPr sz="1100">
              <a:solidFill>
                <a:srgbClr val="0097A7"/>
              </a:solidFill>
              <a:latin typeface="Poppins Medium"/>
              <a:ea typeface="Poppins Medium"/>
              <a:cs typeface="Poppins Medium"/>
              <a:sym typeface="Poppins Medium"/>
            </a:endParaRPr>
          </a:p>
        </p:txBody>
      </p:sp>
      <p:sp>
        <p:nvSpPr>
          <p:cNvPr id="844" name="Google Shape;844;p101"/>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45" name="Google Shape;845;p101"/>
          <p:cNvSpPr txBox="1"/>
          <p:nvPr/>
        </p:nvSpPr>
        <p:spPr>
          <a:xfrm>
            <a:off x="642900" y="975900"/>
            <a:ext cx="74241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1"/>
                </a:solidFill>
                <a:latin typeface="Poppins"/>
                <a:ea typeface="Poppins"/>
                <a:cs typeface="Poppins"/>
                <a:sym typeface="Poppins"/>
              </a:rPr>
              <a:t>Given two integer numbers return their product only if the product is greater than 1000 and less than 1500, else return their sum.</a:t>
            </a:r>
            <a:endParaRPr sz="1100">
              <a:solidFill>
                <a:schemeClr val="dk1"/>
              </a:solidFill>
              <a:latin typeface="Poppins"/>
              <a:ea typeface="Poppins"/>
              <a:cs typeface="Poppins"/>
              <a:sym typeface="Poppins"/>
            </a:endParaRPr>
          </a:p>
        </p:txBody>
      </p:sp>
      <p:sp>
        <p:nvSpPr>
          <p:cNvPr id="846" name="Google Shape;84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48" name="Google Shape;848;p10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2"/>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Loops: for</a:t>
            </a:r>
            <a:endParaRPr sz="1100">
              <a:solidFill>
                <a:srgbClr val="0097A7"/>
              </a:solidFill>
              <a:latin typeface="Poppins Medium"/>
              <a:ea typeface="Poppins Medium"/>
              <a:cs typeface="Poppins Medium"/>
              <a:sym typeface="Poppins Medium"/>
            </a:endParaRPr>
          </a:p>
        </p:txBody>
      </p:sp>
      <p:sp>
        <p:nvSpPr>
          <p:cNvPr id="854" name="Google Shape;854;p102"/>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55" name="Google Shape;855;p102"/>
          <p:cNvSpPr txBox="1"/>
          <p:nvPr/>
        </p:nvSpPr>
        <p:spPr>
          <a:xfrm>
            <a:off x="3546200" y="825200"/>
            <a:ext cx="5093400" cy="37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 for loop is used for iterating over a sequence (that is either a list, a tuple, a dictionary, a set, or a string).</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models= ["RandomForest", "Decision Tree", "Hierarchical"]</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for x in models: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print(x)</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for x in "IronHack":</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print(x)</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rPr lang="en" sz="1000">
                <a:solidFill>
                  <a:schemeClr val="dk1"/>
                </a:solidFill>
                <a:latin typeface="Poppins"/>
                <a:ea typeface="Poppins"/>
                <a:cs typeface="Poppins"/>
                <a:sym typeface="Poppins"/>
              </a:rPr>
              <a:t>Please find the sum of all numbers stored in a list:</a:t>
            </a:r>
            <a:endParaRPr sz="1000">
              <a:solidFill>
                <a:schemeClr val="dk1"/>
              </a:solidFill>
              <a:latin typeface="Poppins"/>
              <a:ea typeface="Poppins"/>
              <a:cs typeface="Poppins"/>
              <a:sym typeface="Poppins"/>
            </a:endParaRPr>
          </a:p>
          <a:p>
            <a:pPr indent="0" lvl="0" marL="0" rtl="0" algn="l">
              <a:lnSpc>
                <a:spcPct val="90000"/>
              </a:lnSpc>
              <a:spcBef>
                <a:spcPts val="600"/>
              </a:spcBef>
              <a:spcAft>
                <a:spcPts val="0"/>
              </a:spcAft>
              <a:buNone/>
            </a:pPr>
            <a:r>
              <a:rPr lang="en" sz="1000">
                <a:solidFill>
                  <a:schemeClr val="dk1"/>
                </a:solidFill>
                <a:latin typeface="Poppins"/>
                <a:ea typeface="Poppins"/>
                <a:cs typeface="Poppins"/>
                <a:sym typeface="Poppins"/>
              </a:rPr>
              <a:t># List of numbers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numbers = [6, 5, 3, 8, 4, 2, 5, 4, 11]</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variable to store the sum</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sum = 0</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iterate over the list</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for val in numbers:</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    sum = sum+val</a:t>
            </a:r>
            <a:br>
              <a:rPr lang="en" sz="1000">
                <a:solidFill>
                  <a:schemeClr val="dk1"/>
                </a:solidFill>
                <a:latin typeface="Poppins"/>
                <a:ea typeface="Poppins"/>
                <a:cs typeface="Poppins"/>
                <a:sym typeface="Poppins"/>
              </a:rPr>
            </a:b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print("The sum is", sum)</a:t>
            </a:r>
            <a:endParaRPr sz="1000">
              <a:solidFill>
                <a:schemeClr val="dk1"/>
              </a:solidFill>
              <a:latin typeface="Poppins"/>
              <a:ea typeface="Poppins"/>
              <a:cs typeface="Poppins"/>
              <a:sym typeface="Poppins"/>
            </a:endParaRPr>
          </a:p>
          <a:p>
            <a:pPr indent="0" lvl="0" marL="0" rtl="0" algn="l">
              <a:spcBef>
                <a:spcPts val="600"/>
              </a:spcBef>
              <a:spcAft>
                <a:spcPts val="0"/>
              </a:spcAft>
              <a:buNone/>
            </a:pPr>
            <a:r>
              <a:t/>
            </a:r>
            <a:endParaRPr b="1" sz="1000">
              <a:solidFill>
                <a:schemeClr val="dk1"/>
              </a:solidFill>
              <a:latin typeface="Poppins"/>
              <a:ea typeface="Poppins"/>
              <a:cs typeface="Poppins"/>
              <a:sym typeface="Poppins"/>
            </a:endParaRPr>
          </a:p>
          <a:p>
            <a:pPr indent="0" lvl="0" marL="0" rtl="0" algn="l">
              <a:lnSpc>
                <a:spcPct val="90000"/>
              </a:lnSpc>
              <a:spcBef>
                <a:spcPts val="0"/>
              </a:spcBef>
              <a:spcAft>
                <a:spcPts val="0"/>
              </a:spcAft>
              <a:buNone/>
            </a:pPr>
            <a:r>
              <a:t/>
            </a:r>
            <a:endParaRPr sz="1000">
              <a:solidFill>
                <a:schemeClr val="dk1"/>
              </a:solidFill>
              <a:latin typeface="Poppins"/>
              <a:ea typeface="Poppins"/>
              <a:cs typeface="Poppins"/>
              <a:sym typeface="Poppins"/>
            </a:endParaRPr>
          </a:p>
        </p:txBody>
      </p:sp>
      <p:pic>
        <p:nvPicPr>
          <p:cNvPr descr="Diagram&#10;&#10;Description automatically generated" id="856" name="Google Shape;856;p102"/>
          <p:cNvPicPr preferRelativeResize="0"/>
          <p:nvPr/>
        </p:nvPicPr>
        <p:blipFill rotWithShape="1">
          <a:blip r:embed="rId3">
            <a:alphaModFix/>
          </a:blip>
          <a:srcRect b="4634" l="0" r="-512" t="0"/>
          <a:stretch/>
        </p:blipFill>
        <p:spPr>
          <a:xfrm>
            <a:off x="602596" y="935963"/>
            <a:ext cx="2096565" cy="3487975"/>
          </a:xfrm>
          <a:prstGeom prst="rect">
            <a:avLst/>
          </a:prstGeom>
          <a:noFill/>
          <a:ln>
            <a:noFill/>
          </a:ln>
        </p:spPr>
      </p:pic>
      <p:sp>
        <p:nvSpPr>
          <p:cNvPr id="857" name="Google Shape;85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59" name="Google Shape;859;p10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p:nvPr/>
        </p:nvSpPr>
        <p:spPr>
          <a:xfrm>
            <a:off x="3042950" y="334875"/>
            <a:ext cx="3058200" cy="4473600"/>
          </a:xfrm>
          <a:prstGeom prst="rect">
            <a:avLst/>
          </a:prstGeom>
          <a:solidFill>
            <a:srgbClr val="77C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nvSpPr>
        <p:spPr>
          <a:xfrm>
            <a:off x="311700" y="1273700"/>
            <a:ext cx="2731200" cy="6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latin typeface="Poppins"/>
              <a:ea typeface="Poppins"/>
              <a:cs typeface="Poppins"/>
              <a:sym typeface="Poppins"/>
            </a:endParaRPr>
          </a:p>
        </p:txBody>
      </p:sp>
      <p:sp>
        <p:nvSpPr>
          <p:cNvPr id="112" name="Google Shape;112;p22"/>
          <p:cNvSpPr txBox="1"/>
          <p:nvPr/>
        </p:nvSpPr>
        <p:spPr>
          <a:xfrm>
            <a:off x="415200" y="102702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1: Introduction to</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Data Science and Python</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Session 2: Control Flow</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and Functions</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rPr b="1" lang="en">
                <a:solidFill>
                  <a:srgbClr val="222222"/>
                </a:solidFill>
                <a:latin typeface="Poppins"/>
                <a:ea typeface="Poppins"/>
                <a:cs typeface="Poppins"/>
                <a:sym typeface="Poppins"/>
              </a:rPr>
              <a:t>Session 3: Data Structures in Python</a:t>
            </a:r>
            <a:endParaRPr b="1">
              <a:solidFill>
                <a:srgbClr val="222222"/>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b="1" sz="1200">
              <a:solidFill>
                <a:srgbClr val="222222"/>
              </a:solidFill>
              <a:latin typeface="Poppins"/>
              <a:ea typeface="Poppins"/>
              <a:cs typeface="Poppins"/>
              <a:sym typeface="Poppins"/>
            </a:endParaRPr>
          </a:p>
          <a:p>
            <a:pPr indent="0" lvl="0" marL="0" rtl="0" algn="ctr">
              <a:spcBef>
                <a:spcPts val="0"/>
              </a:spcBef>
              <a:spcAft>
                <a:spcPts val="0"/>
              </a:spcAft>
              <a:buNone/>
            </a:pPr>
            <a:r>
              <a:t/>
            </a:r>
            <a:endParaRPr b="1" sz="1200">
              <a:solidFill>
                <a:srgbClr val="222222"/>
              </a:solidFill>
              <a:latin typeface="Poppins"/>
              <a:ea typeface="Poppins"/>
              <a:cs typeface="Poppins"/>
              <a:sym typeface="Poppins"/>
            </a:endParaRPr>
          </a:p>
        </p:txBody>
      </p:sp>
      <p:sp>
        <p:nvSpPr>
          <p:cNvPr id="113" name="Google Shape;113;p22"/>
          <p:cNvSpPr txBox="1"/>
          <p:nvPr/>
        </p:nvSpPr>
        <p:spPr>
          <a:xfrm>
            <a:off x="3258825" y="115427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4: Data Collection and Cleaning</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5:Data</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visualisation</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6: Data Wrangling</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and Exploratory Data</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Analysis (EDA)</a:t>
            </a:r>
            <a:endParaRPr b="1">
              <a:solidFill>
                <a:srgbClr val="222222"/>
              </a:solidFill>
              <a:latin typeface="Poppins"/>
              <a:ea typeface="Poppins"/>
              <a:cs typeface="Poppins"/>
              <a:sym typeface="Poppins"/>
            </a:endParaRPr>
          </a:p>
          <a:p>
            <a:pPr indent="0" lvl="0" marL="0" rtl="0" algn="ctr">
              <a:spcBef>
                <a:spcPts val="0"/>
              </a:spcBef>
              <a:spcAft>
                <a:spcPts val="0"/>
              </a:spcAft>
              <a:buNone/>
            </a:pPr>
            <a:r>
              <a:t/>
            </a:r>
            <a:endParaRPr b="1">
              <a:solidFill>
                <a:srgbClr val="222222"/>
              </a:solidFill>
              <a:latin typeface="Poppins"/>
              <a:ea typeface="Poppins"/>
              <a:cs typeface="Poppins"/>
              <a:sym typeface="Poppins"/>
            </a:endParaRPr>
          </a:p>
        </p:txBody>
      </p:sp>
      <p:sp>
        <p:nvSpPr>
          <p:cNvPr id="114" name="Google Shape;114;p22"/>
          <p:cNvSpPr txBox="1"/>
          <p:nvPr/>
        </p:nvSpPr>
        <p:spPr>
          <a:xfrm>
            <a:off x="6204700" y="1154275"/>
            <a:ext cx="2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7: Working with</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Real-world Data</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8: Deployment in</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Streamlit</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Session 9: From Core</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Programming to</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Deployment: End-to-End</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a:solidFill>
                  <a:srgbClr val="222222"/>
                </a:solidFill>
                <a:latin typeface="Poppins"/>
                <a:ea typeface="Poppins"/>
                <a:cs typeface="Poppins"/>
                <a:sym typeface="Poppins"/>
              </a:rPr>
              <a:t>Flow</a:t>
            </a:r>
            <a:endParaRPr b="1">
              <a:solidFill>
                <a:srgbClr val="222222"/>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a:solidFill>
                <a:srgbClr val="222222"/>
              </a:solidFill>
              <a:latin typeface="Poppins"/>
              <a:ea typeface="Poppins"/>
              <a:cs typeface="Poppins"/>
              <a:sym typeface="Poppins"/>
            </a:endParaRPr>
          </a:p>
          <a:p>
            <a:pPr indent="0" lvl="0" marL="0" rtl="0" algn="l">
              <a:spcBef>
                <a:spcPts val="0"/>
              </a:spcBef>
              <a:spcAft>
                <a:spcPts val="0"/>
              </a:spcAft>
              <a:buNone/>
            </a:pPr>
            <a:r>
              <a:t/>
            </a:r>
            <a:endParaRPr>
              <a:solidFill>
                <a:srgbClr val="222222"/>
              </a:solidFill>
              <a:latin typeface="Poppins"/>
              <a:ea typeface="Poppins"/>
              <a:cs typeface="Poppins"/>
              <a:sym typeface="Poppi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3"/>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Loops: while</a:t>
            </a:r>
            <a:endParaRPr sz="1100">
              <a:solidFill>
                <a:srgbClr val="0097A7"/>
              </a:solidFill>
              <a:latin typeface="Poppins Medium"/>
              <a:ea typeface="Poppins Medium"/>
              <a:cs typeface="Poppins Medium"/>
              <a:sym typeface="Poppins Medium"/>
            </a:endParaRPr>
          </a:p>
        </p:txBody>
      </p:sp>
      <p:sp>
        <p:nvSpPr>
          <p:cNvPr id="865" name="Google Shape;865;p103"/>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66" name="Google Shape;866;p103"/>
          <p:cNvSpPr txBox="1"/>
          <p:nvPr/>
        </p:nvSpPr>
        <p:spPr>
          <a:xfrm>
            <a:off x="3928800" y="432150"/>
            <a:ext cx="46413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With the while loop we can execute a set of statements as long as a condition is true.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Print i as long as i is less than 6:</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while i &lt; 6:</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i += 1</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Print a message once the condition is false: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while i &lt; 6:</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i += 1</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else:</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print("i is no longer less than 6")</a:t>
            </a:r>
            <a:endParaRPr>
              <a:solidFill>
                <a:schemeClr val="dk1"/>
              </a:solidFill>
              <a:latin typeface="Poppins"/>
              <a:ea typeface="Poppins"/>
              <a:cs typeface="Poppins"/>
              <a:sym typeface="Poppins"/>
            </a:endParaRPr>
          </a:p>
        </p:txBody>
      </p:sp>
      <p:pic>
        <p:nvPicPr>
          <p:cNvPr id="867" name="Google Shape;867;p103"/>
          <p:cNvPicPr preferRelativeResize="0"/>
          <p:nvPr/>
        </p:nvPicPr>
        <p:blipFill>
          <a:blip r:embed="rId3">
            <a:alphaModFix/>
          </a:blip>
          <a:stretch>
            <a:fillRect/>
          </a:stretch>
        </p:blipFill>
        <p:spPr>
          <a:xfrm>
            <a:off x="483900" y="898225"/>
            <a:ext cx="2124075" cy="3543300"/>
          </a:xfrm>
          <a:prstGeom prst="rect">
            <a:avLst/>
          </a:prstGeom>
          <a:noFill/>
          <a:ln>
            <a:noFill/>
          </a:ln>
        </p:spPr>
      </p:pic>
      <p:sp>
        <p:nvSpPr>
          <p:cNvPr id="868" name="Google Shape;86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70" name="Google Shape;870;p10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4"/>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0097A7"/>
                </a:solidFill>
                <a:latin typeface="Poppins"/>
                <a:ea typeface="Poppins"/>
                <a:cs typeface="Poppins"/>
                <a:sym typeface="Poppins"/>
              </a:rPr>
              <a:t>Functions</a:t>
            </a:r>
            <a:endParaRPr sz="1100">
              <a:solidFill>
                <a:srgbClr val="0097A7"/>
              </a:solidFill>
              <a:latin typeface="Poppins Medium"/>
              <a:ea typeface="Poppins Medium"/>
              <a:cs typeface="Poppins Medium"/>
              <a:sym typeface="Poppins Medium"/>
            </a:endParaRPr>
          </a:p>
        </p:txBody>
      </p:sp>
      <p:sp>
        <p:nvSpPr>
          <p:cNvPr id="876" name="Google Shape;876;p104"/>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77" name="Google Shape;877;p104"/>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878" name="Google Shape;878;p104"/>
          <p:cNvSpPr txBox="1"/>
          <p:nvPr/>
        </p:nvSpPr>
        <p:spPr>
          <a:xfrm>
            <a:off x="421925" y="832350"/>
            <a:ext cx="8046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A function is a block of code which only runs when it is called. You can pass data, known as parameters, into a function.</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 function can return data as a result.</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def my_function():</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  print("Hello!")</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my_function()</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def absolute_value(num):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"""This function returns the absolute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value of the entered number"""</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if num &gt;= 0:</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return 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else:</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        return -num</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print(absolute_value(2))</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print(absolute_value(-4))</a:t>
            </a:r>
            <a:endParaRPr sz="1200">
              <a:solidFill>
                <a:schemeClr val="dk1"/>
              </a:solidFill>
              <a:latin typeface="Poppins"/>
              <a:ea typeface="Poppins"/>
              <a:cs typeface="Poppins"/>
              <a:sym typeface="Poppins"/>
            </a:endParaRPr>
          </a:p>
        </p:txBody>
      </p:sp>
      <p:sp>
        <p:nvSpPr>
          <p:cNvPr id="879" name="Google Shape;879;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81" name="Google Shape;881;p10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5"/>
          <p:cNvSpPr txBox="1"/>
          <p:nvPr/>
        </p:nvSpPr>
        <p:spPr>
          <a:xfrm>
            <a:off x="399775" y="354175"/>
            <a:ext cx="8300100" cy="83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Closed</a:t>
            </a:r>
            <a:r>
              <a:rPr b="1" lang="en" sz="2400">
                <a:solidFill>
                  <a:srgbClr val="408080"/>
                </a:solidFill>
                <a:latin typeface="Poppins"/>
                <a:ea typeface="Poppins"/>
                <a:cs typeface="Poppins"/>
                <a:sym typeface="Poppins"/>
              </a:rPr>
              <a:t>-loop feedback control system</a:t>
            </a:r>
            <a:endParaRPr b="1" sz="2400">
              <a:solidFill>
                <a:srgbClr val="408080"/>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887" name="Google Shape;887;p105"/>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pic>
        <p:nvPicPr>
          <p:cNvPr id="888" name="Google Shape;888;p105"/>
          <p:cNvPicPr preferRelativeResize="0"/>
          <p:nvPr/>
        </p:nvPicPr>
        <p:blipFill>
          <a:blip r:embed="rId3">
            <a:alphaModFix/>
          </a:blip>
          <a:stretch>
            <a:fillRect/>
          </a:stretch>
        </p:blipFill>
        <p:spPr>
          <a:xfrm>
            <a:off x="526100" y="1942175"/>
            <a:ext cx="3601650" cy="1473400"/>
          </a:xfrm>
          <a:prstGeom prst="rect">
            <a:avLst/>
          </a:prstGeom>
          <a:noFill/>
          <a:ln>
            <a:noFill/>
          </a:ln>
        </p:spPr>
      </p:pic>
      <p:pic>
        <p:nvPicPr>
          <p:cNvPr id="889" name="Google Shape;889;p105"/>
          <p:cNvPicPr preferRelativeResize="0"/>
          <p:nvPr/>
        </p:nvPicPr>
        <p:blipFill rotWithShape="1">
          <a:blip r:embed="rId4">
            <a:alphaModFix/>
          </a:blip>
          <a:srcRect b="27484" l="73443" r="4693" t="46577"/>
          <a:stretch/>
        </p:blipFill>
        <p:spPr>
          <a:xfrm>
            <a:off x="5063150" y="1135200"/>
            <a:ext cx="3601651" cy="2403529"/>
          </a:xfrm>
          <a:prstGeom prst="rect">
            <a:avLst/>
          </a:prstGeom>
          <a:noFill/>
          <a:ln>
            <a:noFill/>
          </a:ln>
        </p:spPr>
      </p:pic>
      <p:sp>
        <p:nvSpPr>
          <p:cNvPr id="890" name="Google Shape;890;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92" name="Google Shape;892;p10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6"/>
          <p:cNvSpPr txBox="1"/>
          <p:nvPr/>
        </p:nvSpPr>
        <p:spPr>
          <a:xfrm>
            <a:off x="2623088" y="2077638"/>
            <a:ext cx="40110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08080"/>
                </a:solidFill>
                <a:latin typeface="Poppins"/>
                <a:ea typeface="Poppins"/>
                <a:cs typeface="Poppins"/>
                <a:sym typeface="Poppins"/>
              </a:rPr>
              <a:t>Lists</a:t>
            </a:r>
            <a:endParaRPr b="1" sz="3000">
              <a:solidFill>
                <a:srgbClr val="408080"/>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7"/>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Lists</a:t>
            </a:r>
            <a:endParaRPr sz="1100">
              <a:solidFill>
                <a:srgbClr val="408080"/>
              </a:solidFill>
              <a:latin typeface="Poppins Medium"/>
              <a:ea typeface="Poppins Medium"/>
              <a:cs typeface="Poppins Medium"/>
              <a:sym typeface="Poppins Medium"/>
            </a:endParaRPr>
          </a:p>
        </p:txBody>
      </p:sp>
      <p:sp>
        <p:nvSpPr>
          <p:cNvPr id="903" name="Google Shape;903;p107"/>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04" name="Google Shape;904;p107"/>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05" name="Google Shape;905;p107"/>
          <p:cNvSpPr txBox="1"/>
          <p:nvPr/>
        </p:nvSpPr>
        <p:spPr>
          <a:xfrm>
            <a:off x="411875" y="888675"/>
            <a:ext cx="804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Poppins"/>
                <a:ea typeface="Poppins"/>
                <a:cs typeface="Poppins"/>
                <a:sym typeface="Poppins"/>
              </a:rPr>
              <a:t>List type is a sequence type defined by the list class of python. List allows you add, delete or process elements in very simple ways. List is very similar to arrays.</a:t>
            </a:r>
            <a:r>
              <a:rPr lang="en" sz="12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p:txBody>
      </p:sp>
      <p:graphicFrame>
        <p:nvGraphicFramePr>
          <p:cNvPr id="906" name="Google Shape;906;p107"/>
          <p:cNvGraphicFramePr/>
          <p:nvPr/>
        </p:nvGraphicFramePr>
        <p:xfrm>
          <a:off x="581100" y="2612675"/>
          <a:ext cx="3000000" cy="3000000"/>
        </p:xfrm>
        <a:graphic>
          <a:graphicData uri="http://schemas.openxmlformats.org/drawingml/2006/table">
            <a:tbl>
              <a:tblPr>
                <a:noFill/>
                <a:tableStyleId>{8D195C78-DF6E-4822-888A-BE8AE1663CDD}</a:tableStyleId>
              </a:tblPr>
              <a:tblGrid>
                <a:gridCol w="257175"/>
                <a:gridCol w="5391150"/>
              </a:tblGrid>
              <a:tr h="942975">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3</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333333"/>
                          </a:solidFill>
                          <a:highlight>
                            <a:srgbClr val="F8F8F8"/>
                          </a:highlight>
                          <a:latin typeface="Consolas"/>
                          <a:ea typeface="Consolas"/>
                          <a:cs typeface="Consolas"/>
                          <a:sym typeface="Consolas"/>
                        </a:rPr>
                        <a:t>4 </a:t>
                      </a:r>
                      <a:endParaRPr sz="1050">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list1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an empty list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list2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22</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31</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61</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elements 22, 31, 61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list3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BA2121"/>
                          </a:solidFill>
                          <a:highlight>
                            <a:srgbClr val="F8F8F8"/>
                          </a:highlight>
                          <a:latin typeface="Consolas"/>
                          <a:ea typeface="Consolas"/>
                          <a:cs typeface="Consolas"/>
                          <a:sym typeface="Consolas"/>
                        </a:rPr>
                        <a:t>"tom"</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"jerry"</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"spyke"</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strings</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list5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008000"/>
                          </a:solidFill>
                          <a:highlight>
                            <a:srgbClr val="F8F8F8"/>
                          </a:highlight>
                          <a:latin typeface="Consolas"/>
                          <a:ea typeface="Consolas"/>
                          <a:cs typeface="Consolas"/>
                          <a:sym typeface="Consolas"/>
                        </a:rPr>
                        <a:t>list</a:t>
                      </a:r>
                      <a:r>
                        <a:rPr lang="en" sz="1050">
                          <a:solidFill>
                            <a:srgbClr val="333333"/>
                          </a:solidFill>
                          <a:highlight>
                            <a:srgbClr val="F8F8F8"/>
                          </a:highlight>
                          <a:latin typeface="Consolas"/>
                          <a:ea typeface="Consolas"/>
                          <a:cs typeface="Consolas"/>
                          <a:sym typeface="Consolas"/>
                        </a:rPr>
                        <a:t>(</a:t>
                      </a:r>
                      <a:r>
                        <a:rPr lang="en" sz="1050">
                          <a:solidFill>
                            <a:srgbClr val="BA2121"/>
                          </a:solidFill>
                          <a:highlight>
                            <a:srgbClr val="F8F8F8"/>
                          </a:highlight>
                          <a:latin typeface="Consolas"/>
                          <a:ea typeface="Consolas"/>
                          <a:cs typeface="Consolas"/>
                          <a:sym typeface="Consolas"/>
                        </a:rPr>
                        <a:t>"python"</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Create a list with characters p, y, t, h, o, n</a:t>
                      </a:r>
                      <a:endParaRPr sz="1050">
                        <a:solidFill>
                          <a:srgbClr val="333333"/>
                        </a:solidFill>
                        <a:highlight>
                          <a:srgbClr val="F8F8F8"/>
                        </a:highlight>
                        <a:latin typeface="Consolas"/>
                        <a:ea typeface="Consolas"/>
                        <a:cs typeface="Consolas"/>
                        <a:sym typeface="Consolas"/>
                      </a:endParaRPr>
                    </a:p>
                    <a:p>
                      <a:pPr indent="0" lvl="0" marL="88900" marR="88900" rtl="0" algn="l">
                        <a:lnSpc>
                          <a:spcPct val="142857"/>
                        </a:lnSpc>
                        <a:spcBef>
                          <a:spcPts val="0"/>
                        </a:spcBef>
                        <a:spcAft>
                          <a:spcPts val="0"/>
                        </a:spcAft>
                        <a:buNone/>
                      </a:pPr>
                      <a:r>
                        <a:t/>
                      </a:r>
                      <a:endParaRPr sz="1050">
                        <a:solidFill>
                          <a:srgbClr val="333333"/>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907" name="Google Shape;907;p107"/>
          <p:cNvSpPr txBox="1"/>
          <p:nvPr/>
        </p:nvSpPr>
        <p:spPr>
          <a:xfrm>
            <a:off x="465550" y="1978200"/>
            <a:ext cx="3000000" cy="8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l1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2</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3</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4</a:t>
            </a:r>
            <a:r>
              <a:rPr lang="en" sz="1050">
                <a:solidFill>
                  <a:srgbClr val="333333"/>
                </a:solidFill>
                <a:highlight>
                  <a:srgbClr val="F8F8F8"/>
                </a:highlight>
                <a:latin typeface="Consolas"/>
                <a:ea typeface="Consolas"/>
                <a:cs typeface="Consolas"/>
                <a:sym typeface="Consolas"/>
              </a:rPr>
              <a:t>]</a:t>
            </a:r>
            <a:endParaRPr sz="120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l2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BA2121"/>
                </a:solidFill>
                <a:highlight>
                  <a:srgbClr val="F8F8F8"/>
                </a:highlight>
                <a:latin typeface="Consolas"/>
                <a:ea typeface="Consolas"/>
                <a:cs typeface="Consolas"/>
                <a:sym typeface="Consolas"/>
              </a:rPr>
              <a:t>"this is a string"</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12</a:t>
            </a:r>
            <a:r>
              <a:rPr lang="en" sz="1050">
                <a:solidFill>
                  <a:srgbClr val="333333"/>
                </a:solidFill>
                <a:highlight>
                  <a:srgbClr val="F8F8F8"/>
                </a:highlight>
                <a:latin typeface="Consolas"/>
                <a:ea typeface="Consolas"/>
                <a:cs typeface="Consolas"/>
                <a:sym typeface="Consolas"/>
              </a:rPr>
              <a:t>]</a:t>
            </a:r>
            <a:endParaRPr sz="1050">
              <a:solidFill>
                <a:srgbClr val="333333"/>
              </a:solidFill>
              <a:highlight>
                <a:srgbClr val="F8F8F8"/>
              </a:highlight>
              <a:latin typeface="Consolas"/>
              <a:ea typeface="Consolas"/>
              <a:cs typeface="Consolas"/>
              <a:sym typeface="Consolas"/>
            </a:endParaRPr>
          </a:p>
          <a:p>
            <a:pPr indent="0" lvl="0" marL="0" rtl="0" algn="l">
              <a:lnSpc>
                <a:spcPct val="115000"/>
              </a:lnSpc>
              <a:spcBef>
                <a:spcPts val="0"/>
              </a:spcBef>
              <a:spcAft>
                <a:spcPts val="1800"/>
              </a:spcAft>
              <a:buNone/>
            </a:pPr>
            <a:r>
              <a:t/>
            </a:r>
            <a:endParaRPr sz="1200">
              <a:solidFill>
                <a:srgbClr val="333333"/>
              </a:solidFill>
              <a:highlight>
                <a:srgbClr val="FFFFFF"/>
              </a:highlight>
            </a:endParaRPr>
          </a:p>
        </p:txBody>
      </p:sp>
      <p:sp>
        <p:nvSpPr>
          <p:cNvPr id="908" name="Google Shape;908;p107"/>
          <p:cNvSpPr txBox="1"/>
          <p:nvPr/>
        </p:nvSpPr>
        <p:spPr>
          <a:xfrm>
            <a:off x="411875" y="1396500"/>
            <a:ext cx="761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200">
                <a:solidFill>
                  <a:srgbClr val="333333"/>
                </a:solidFill>
                <a:highlight>
                  <a:srgbClr val="FFFFFF"/>
                </a:highlight>
                <a:latin typeface="Poppins"/>
                <a:ea typeface="Poppins"/>
                <a:cs typeface="Poppins"/>
                <a:sym typeface="Poppins"/>
              </a:rPr>
              <a:t>Each elements in the list is separated by comma and enclosed by a pair of square brackets (</a:t>
            </a:r>
            <a:r>
              <a:rPr lang="en" sz="1100">
                <a:solidFill>
                  <a:srgbClr val="C7254E"/>
                </a:solidFill>
                <a:highlight>
                  <a:srgbClr val="F9F2F4"/>
                </a:highlight>
                <a:latin typeface="Poppins"/>
                <a:ea typeface="Poppins"/>
                <a:cs typeface="Poppins"/>
                <a:sym typeface="Poppins"/>
              </a:rPr>
              <a:t>[]</a:t>
            </a:r>
            <a:r>
              <a:rPr lang="en" sz="1200">
                <a:solidFill>
                  <a:srgbClr val="333333"/>
                </a:solidFill>
                <a:highlight>
                  <a:srgbClr val="FFFFFF"/>
                </a:highlight>
                <a:latin typeface="Poppins"/>
                <a:ea typeface="Poppins"/>
                <a:cs typeface="Poppins"/>
                <a:sym typeface="Poppins"/>
              </a:rPr>
              <a:t>). Elements in the list can be of same type or different type.</a:t>
            </a:r>
            <a:endParaRPr>
              <a:latin typeface="Poppins"/>
              <a:ea typeface="Poppins"/>
              <a:cs typeface="Poppins"/>
              <a:sym typeface="Poppins"/>
            </a:endParaRPr>
          </a:p>
        </p:txBody>
      </p:sp>
      <p:sp>
        <p:nvSpPr>
          <p:cNvPr id="909" name="Google Shape;909;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11" name="Google Shape;911;p10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8"/>
          <p:cNvSpPr txBox="1"/>
          <p:nvPr/>
        </p:nvSpPr>
        <p:spPr>
          <a:xfrm>
            <a:off x="630850" y="2072025"/>
            <a:ext cx="8300100" cy="831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4200">
                <a:solidFill>
                  <a:srgbClr val="408080"/>
                </a:solidFill>
                <a:latin typeface="Poppins"/>
                <a:ea typeface="Poppins"/>
                <a:cs typeface="Poppins"/>
                <a:sym typeface="Poppins"/>
              </a:rPr>
              <a:t>Lists are mutable</a:t>
            </a:r>
            <a:endParaRPr sz="2900">
              <a:solidFill>
                <a:srgbClr val="408080"/>
              </a:solidFill>
              <a:latin typeface="Poppins Medium"/>
              <a:ea typeface="Poppins Medium"/>
              <a:cs typeface="Poppins Medium"/>
              <a:sym typeface="Poppins Medium"/>
            </a:endParaRPr>
          </a:p>
        </p:txBody>
      </p:sp>
      <p:sp>
        <p:nvSpPr>
          <p:cNvPr id="917" name="Google Shape;917;p108"/>
          <p:cNvSpPr txBox="1"/>
          <p:nvPr/>
        </p:nvSpPr>
        <p:spPr>
          <a:xfrm>
            <a:off x="3755100" y="975900"/>
            <a:ext cx="48150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a:p>
            <a:pPr indent="0" lvl="0" marL="457200" marR="0" rtl="0" algn="l">
              <a:lnSpc>
                <a:spcPct val="10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18" name="Google Shape;918;p108"/>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19" name="Google Shape;91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21" name="Google Shape;921;p10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9"/>
          <p:cNvSpPr txBox="1"/>
          <p:nvPr/>
        </p:nvSpPr>
        <p:spPr>
          <a:xfrm>
            <a:off x="359575" y="334075"/>
            <a:ext cx="8300100" cy="2062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Accessing elements in list</a:t>
            </a:r>
            <a:endParaRPr b="1" sz="2400">
              <a:solidFill>
                <a:srgbClr val="408080"/>
              </a:solidFill>
              <a:latin typeface="Poppins"/>
              <a:ea typeface="Poppins"/>
              <a:cs typeface="Poppins"/>
              <a:sym typeface="Poppins"/>
            </a:endParaRPr>
          </a:p>
          <a:p>
            <a:pPr indent="0" lvl="0" marL="0" rtl="0" algn="l">
              <a:lnSpc>
                <a:spcPct val="115000"/>
              </a:lnSpc>
              <a:spcBef>
                <a:spcPts val="0"/>
              </a:spcBef>
              <a:spcAft>
                <a:spcPts val="0"/>
              </a:spcAft>
              <a:buNone/>
            </a:pPr>
            <a:r>
              <a:rPr lang="en" sz="1200">
                <a:solidFill>
                  <a:srgbClr val="333333"/>
                </a:solidFill>
                <a:highlight>
                  <a:srgbClr val="FFFFFF"/>
                </a:highlight>
              </a:rPr>
              <a:t>Y</a:t>
            </a:r>
            <a:r>
              <a:rPr lang="en" sz="1600">
                <a:solidFill>
                  <a:srgbClr val="333333"/>
                </a:solidFill>
                <a:highlight>
                  <a:srgbClr val="FFFFFF"/>
                </a:highlight>
                <a:latin typeface="Poppins"/>
                <a:ea typeface="Poppins"/>
                <a:cs typeface="Poppins"/>
                <a:sym typeface="Poppins"/>
              </a:rPr>
              <a:t>ou can use index operator (</a:t>
            </a:r>
            <a:r>
              <a:rPr lang="en" sz="1600">
                <a:solidFill>
                  <a:srgbClr val="C7254E"/>
                </a:solidFill>
                <a:highlight>
                  <a:srgbClr val="F9F2F4"/>
                </a:highlight>
                <a:latin typeface="Poppins"/>
                <a:ea typeface="Poppins"/>
                <a:cs typeface="Poppins"/>
                <a:sym typeface="Poppins"/>
              </a:rPr>
              <a:t>[]</a:t>
            </a:r>
            <a:r>
              <a:rPr lang="en" sz="1600">
                <a:solidFill>
                  <a:srgbClr val="333333"/>
                </a:solidFill>
                <a:highlight>
                  <a:srgbClr val="FFFFFF"/>
                </a:highlight>
                <a:latin typeface="Poppins"/>
                <a:ea typeface="Poppins"/>
                <a:cs typeface="Poppins"/>
                <a:sym typeface="Poppins"/>
              </a:rPr>
              <a:t>) to access individual elements in the list. </a:t>
            </a:r>
            <a:endParaRPr sz="1600">
              <a:solidFill>
                <a:srgbClr val="333333"/>
              </a:solidFill>
              <a:highlight>
                <a:srgbClr val="FFFFFF"/>
              </a:highlight>
              <a:latin typeface="Poppins"/>
              <a:ea typeface="Poppins"/>
              <a:cs typeface="Poppins"/>
              <a:sym typeface="Poppins"/>
            </a:endParaRPr>
          </a:p>
          <a:p>
            <a:pPr indent="0" lvl="0" marL="0" rtl="0" algn="l">
              <a:lnSpc>
                <a:spcPct val="115000"/>
              </a:lnSpc>
              <a:spcBef>
                <a:spcPts val="1800"/>
              </a:spcBef>
              <a:spcAft>
                <a:spcPts val="0"/>
              </a:spcAft>
              <a:buClr>
                <a:schemeClr val="dk1"/>
              </a:buClr>
              <a:buSzPts val="1100"/>
              <a:buFont typeface="Arial"/>
              <a:buNone/>
            </a:pPr>
            <a:r>
              <a:rPr lang="en" sz="1600">
                <a:solidFill>
                  <a:srgbClr val="333333"/>
                </a:solidFill>
                <a:highlight>
                  <a:srgbClr val="FFFFFF"/>
                </a:highlight>
                <a:latin typeface="Poppins"/>
                <a:ea typeface="Poppins"/>
                <a:cs typeface="Poppins"/>
                <a:sym typeface="Poppins"/>
              </a:rPr>
              <a:t>List index starts from </a:t>
            </a:r>
            <a:r>
              <a:rPr lang="en" sz="1600">
                <a:solidFill>
                  <a:srgbClr val="C7254E"/>
                </a:solidFill>
                <a:highlight>
                  <a:srgbClr val="F9F2F4"/>
                </a:highlight>
                <a:latin typeface="Poppins"/>
                <a:ea typeface="Poppins"/>
                <a:cs typeface="Poppins"/>
                <a:sym typeface="Poppins"/>
              </a:rPr>
              <a:t>0</a:t>
            </a:r>
            <a:r>
              <a:rPr lang="en" sz="1600">
                <a:solidFill>
                  <a:srgbClr val="333333"/>
                </a:solidFill>
                <a:highlight>
                  <a:srgbClr val="FFFFFF"/>
                </a:highlight>
                <a:latin typeface="Poppins"/>
                <a:ea typeface="Poppins"/>
                <a:cs typeface="Poppins"/>
                <a:sym typeface="Poppins"/>
              </a:rPr>
              <a:t>.</a:t>
            </a:r>
            <a:endParaRPr sz="1600">
              <a:solidFill>
                <a:srgbClr val="333333"/>
              </a:solidFill>
              <a:highlight>
                <a:srgbClr val="FFFFFF"/>
              </a:highlight>
              <a:latin typeface="Poppins"/>
              <a:ea typeface="Poppins"/>
              <a:cs typeface="Poppins"/>
              <a:sym typeface="Poppins"/>
            </a:endParaRPr>
          </a:p>
          <a:p>
            <a:pPr indent="0" lvl="0" marL="0" rtl="0" algn="l">
              <a:lnSpc>
                <a:spcPct val="130000"/>
              </a:lnSpc>
              <a:spcBef>
                <a:spcPts val="1800"/>
              </a:spcBef>
              <a:spcAft>
                <a:spcPts val="0"/>
              </a:spcAft>
              <a:buNone/>
            </a:pPr>
            <a:r>
              <a:t/>
            </a:r>
            <a:endParaRPr b="1" sz="2400">
              <a:solidFill>
                <a:srgbClr val="2DC5FA"/>
              </a:solidFill>
              <a:latin typeface="Poppins"/>
              <a:ea typeface="Poppins"/>
              <a:cs typeface="Poppins"/>
              <a:sym typeface="Poppins"/>
            </a:endParaRPr>
          </a:p>
        </p:txBody>
      </p:sp>
      <p:graphicFrame>
        <p:nvGraphicFramePr>
          <p:cNvPr id="927" name="Google Shape;927;p109"/>
          <p:cNvGraphicFramePr/>
          <p:nvPr/>
        </p:nvGraphicFramePr>
        <p:xfrm>
          <a:off x="755150" y="2402675"/>
          <a:ext cx="3000000" cy="3000000"/>
        </p:xfrm>
        <a:graphic>
          <a:graphicData uri="http://schemas.openxmlformats.org/drawingml/2006/table">
            <a:tbl>
              <a:tblPr>
                <a:noFill/>
                <a:tableStyleId>{8D195C78-DF6E-4822-888A-BE8AE1663CDD}</a:tableStyleId>
              </a:tblPr>
              <a:tblGrid>
                <a:gridCol w="257175"/>
                <a:gridCol w="3409950"/>
              </a:tblGrid>
              <a:tr h="1133475">
                <a:tc>
                  <a:txBody>
                    <a:bodyPr/>
                    <a:lstStyle/>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1</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3</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333333"/>
                          </a:solidFill>
                          <a:highlight>
                            <a:srgbClr val="F8F8F8"/>
                          </a:highlight>
                          <a:latin typeface="Consolas"/>
                          <a:ea typeface="Consolas"/>
                          <a:cs typeface="Consolas"/>
                          <a:sym typeface="Consolas"/>
                        </a:rPr>
                        <a:t>4</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333333"/>
                          </a:solidFill>
                          <a:highlight>
                            <a:srgbClr val="F8F8F8"/>
                          </a:highlight>
                          <a:latin typeface="Consolas"/>
                          <a:ea typeface="Consolas"/>
                          <a:cs typeface="Consolas"/>
                          <a:sym typeface="Consolas"/>
                        </a:rPr>
                        <a:t>5</a:t>
                      </a:r>
                      <a:endParaRPr sz="1050">
                        <a:solidFill>
                          <a:srgbClr val="333333"/>
                        </a:solidFill>
                        <a:highlight>
                          <a:srgbClr val="F8F8F8"/>
                        </a:highlight>
                        <a:latin typeface="Consolas"/>
                        <a:ea typeface="Consolas"/>
                        <a:cs typeface="Consolas"/>
                        <a:sym typeface="Consolas"/>
                      </a:endParaRPr>
                    </a:p>
                  </a:txBody>
                  <a:tcPr marT="91425" marB="91425" marR="91425" marL="91425">
                    <a:lnR cap="flat" cmpd="sng" w="9525">
                      <a:solidFill>
                        <a:srgbClr val="CECECE"/>
                      </a:solidFill>
                      <a:prstDash val="solid"/>
                      <a:round/>
                      <a:headEnd len="sm" w="sm" type="none"/>
                      <a:tailEnd len="sm" w="sm" type="none"/>
                    </a:lnR>
                  </a:tcPr>
                </a:tc>
                <a:tc>
                  <a:txBody>
                    <a:bodyPr/>
                    <a:lstStyle/>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 </a:t>
                      </a:r>
                      <a:r>
                        <a:rPr lang="en" sz="1050">
                          <a:solidFill>
                            <a:srgbClr val="666666"/>
                          </a:solidFill>
                          <a:highlight>
                            <a:srgbClr val="F8F8F8"/>
                          </a:highlight>
                          <a:latin typeface="Consolas"/>
                          <a:ea typeface="Consolas"/>
                          <a:cs typeface="Consolas"/>
                          <a:sym typeface="Consolas"/>
                        </a:rPr>
                        <a:t>=</a:t>
                      </a:r>
                      <a:r>
                        <a:rPr lang="en" sz="1050">
                          <a:solidFill>
                            <a:srgbClr val="333333"/>
                          </a:solidFill>
                          <a:highlight>
                            <a:srgbClr val="F8F8F8"/>
                          </a:highlight>
                          <a:latin typeface="Consolas"/>
                          <a:ea typeface="Consolas"/>
                          <a:cs typeface="Consolas"/>
                          <a:sym typeface="Consolas"/>
                        </a:rPr>
                        <a:t> [</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2</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3</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4</a:t>
                      </a:r>
                      <a:r>
                        <a:rPr lang="en" sz="1050">
                          <a:solidFill>
                            <a:srgbClr val="333333"/>
                          </a:solidFill>
                          <a:highlight>
                            <a:srgbClr val="F8F8F8"/>
                          </a:highlight>
                          <a:latin typeface="Consolas"/>
                          <a:ea typeface="Consolas"/>
                          <a:cs typeface="Consolas"/>
                          <a:sym typeface="Consolas"/>
                        </a:rPr>
                        <a:t>,</a:t>
                      </a:r>
                      <a:r>
                        <a:rPr lang="en" sz="1050">
                          <a:solidFill>
                            <a:srgbClr val="666666"/>
                          </a:solidFill>
                          <a:highlight>
                            <a:srgbClr val="F8F8F8"/>
                          </a:highlight>
                          <a:latin typeface="Consolas"/>
                          <a:ea typeface="Consolas"/>
                          <a:cs typeface="Consolas"/>
                          <a:sym typeface="Consolas"/>
                        </a:rPr>
                        <a:t>5</a:t>
                      </a:r>
                      <a:r>
                        <a:rPr lang="en" sz="1050">
                          <a:solidFill>
                            <a:srgbClr val="333333"/>
                          </a:solidFill>
                          <a:highlight>
                            <a:srgbClr val="F8F8F8"/>
                          </a:highlight>
                          <a:latin typeface="Consolas"/>
                          <a:ea typeface="Consolas"/>
                          <a:cs typeface="Consolas"/>
                          <a:sym typeface="Consolas"/>
                        </a:rPr>
                        <a: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a:t>
                      </a:r>
                      <a:r>
                        <a:rPr lang="en" sz="1050">
                          <a:solidFill>
                            <a:srgbClr val="666666"/>
                          </a:solidFill>
                          <a:highlight>
                            <a:srgbClr val="F8F8F8"/>
                          </a:highlight>
                          <a:latin typeface="Consolas"/>
                          <a:ea typeface="Consolas"/>
                          <a:cs typeface="Consolas"/>
                          <a:sym typeface="Consolas"/>
                        </a:rPr>
                        <a:t>1</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access second element in the list</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2</a:t>
                      </a:r>
                      <a:endParaRPr sz="105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 sz="1050">
                          <a:solidFill>
                            <a:srgbClr val="666666"/>
                          </a:solidFill>
                          <a:highlight>
                            <a:srgbClr val="F8F8F8"/>
                          </a:highlight>
                          <a:latin typeface="Consolas"/>
                          <a:ea typeface="Consolas"/>
                          <a:cs typeface="Consolas"/>
                          <a:sym typeface="Consolas"/>
                        </a:rPr>
                        <a:t>&gt;&gt;&gt;</a:t>
                      </a:r>
                      <a:r>
                        <a:rPr lang="en" sz="1050">
                          <a:solidFill>
                            <a:srgbClr val="333333"/>
                          </a:solidFill>
                          <a:highlight>
                            <a:srgbClr val="F8F8F8"/>
                          </a:highlight>
                          <a:latin typeface="Consolas"/>
                          <a:ea typeface="Consolas"/>
                          <a:cs typeface="Consolas"/>
                          <a:sym typeface="Consolas"/>
                        </a:rPr>
                        <a:t> l[</a:t>
                      </a:r>
                      <a:r>
                        <a:rPr lang="en" sz="1050">
                          <a:solidFill>
                            <a:srgbClr val="666666"/>
                          </a:solidFill>
                          <a:highlight>
                            <a:srgbClr val="F8F8F8"/>
                          </a:highlight>
                          <a:latin typeface="Consolas"/>
                          <a:ea typeface="Consolas"/>
                          <a:cs typeface="Consolas"/>
                          <a:sym typeface="Consolas"/>
                        </a:rPr>
                        <a:t>0</a:t>
                      </a:r>
                      <a:r>
                        <a:rPr lang="en" sz="1050">
                          <a:solidFill>
                            <a:srgbClr val="333333"/>
                          </a:solidFill>
                          <a:highlight>
                            <a:srgbClr val="F8F8F8"/>
                          </a:highlight>
                          <a:latin typeface="Consolas"/>
                          <a:ea typeface="Consolas"/>
                          <a:cs typeface="Consolas"/>
                          <a:sym typeface="Consolas"/>
                        </a:rPr>
                        <a:t>] </a:t>
                      </a:r>
                      <a:r>
                        <a:rPr i="1" lang="en" sz="1050">
                          <a:solidFill>
                            <a:srgbClr val="408080"/>
                          </a:solidFill>
                          <a:highlight>
                            <a:srgbClr val="F8F8F8"/>
                          </a:highlight>
                          <a:latin typeface="Consolas"/>
                          <a:ea typeface="Consolas"/>
                          <a:cs typeface="Consolas"/>
                          <a:sym typeface="Consolas"/>
                        </a:rPr>
                        <a:t># access first element in the list</a:t>
                      </a:r>
                      <a:endParaRPr sz="1050">
                        <a:solidFill>
                          <a:srgbClr val="333333"/>
                        </a:solidFill>
                        <a:highlight>
                          <a:srgbClr val="F8F8F8"/>
                        </a:highlight>
                        <a:latin typeface="Consolas"/>
                        <a:ea typeface="Consolas"/>
                        <a:cs typeface="Consolas"/>
                        <a:sym typeface="Consolas"/>
                      </a:endParaRPr>
                    </a:p>
                    <a:p>
                      <a:pPr indent="0" lvl="0" marL="0" marR="88900" rtl="0" algn="l">
                        <a:lnSpc>
                          <a:spcPct val="142857"/>
                        </a:lnSpc>
                        <a:spcBef>
                          <a:spcPts val="0"/>
                        </a:spcBef>
                        <a:spcAft>
                          <a:spcPts val="0"/>
                        </a:spcAft>
                        <a:buNone/>
                      </a:pPr>
                      <a:r>
                        <a:rPr lang="en" sz="1050">
                          <a:solidFill>
                            <a:srgbClr val="666666"/>
                          </a:solidFill>
                          <a:highlight>
                            <a:srgbClr val="F8F8F8"/>
                          </a:highlight>
                          <a:latin typeface="Consolas"/>
                          <a:ea typeface="Consolas"/>
                          <a:cs typeface="Consolas"/>
                          <a:sym typeface="Consolas"/>
                        </a:rPr>
                        <a:t>1</a:t>
                      </a:r>
                      <a:endParaRPr sz="1050">
                        <a:solidFill>
                          <a:srgbClr val="666666"/>
                        </a:solidFill>
                        <a:highlight>
                          <a:srgbClr val="F8F8F8"/>
                        </a:highlight>
                        <a:latin typeface="Consolas"/>
                        <a:ea typeface="Consolas"/>
                        <a:cs typeface="Consolas"/>
                        <a:sym typeface="Consolas"/>
                      </a:endParaRPr>
                    </a:p>
                  </a:txBody>
                  <a:tcPr marT="91425" marB="91425" marR="91425" marL="91425">
                    <a:lnL cap="flat" cmpd="sng" w="9525">
                      <a:solidFill>
                        <a:srgbClr val="CECECE"/>
                      </a:solidFill>
                      <a:prstDash val="solid"/>
                      <a:round/>
                      <a:headEnd len="sm" w="sm" type="none"/>
                      <a:tailEnd len="sm" w="sm" type="none"/>
                    </a:lnL>
                  </a:tcPr>
                </a:tc>
              </a:tr>
            </a:tbl>
          </a:graphicData>
        </a:graphic>
      </p:graphicFrame>
      <p:sp>
        <p:nvSpPr>
          <p:cNvPr id="928" name="Google Shape;92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30" name="Google Shape;930;p10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0"/>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Operations with lists</a:t>
            </a:r>
            <a:endParaRPr sz="1100">
              <a:solidFill>
                <a:srgbClr val="408080"/>
              </a:solidFill>
              <a:latin typeface="Poppins Medium"/>
              <a:ea typeface="Poppins Medium"/>
              <a:cs typeface="Poppins Medium"/>
              <a:sym typeface="Poppins Medium"/>
            </a:endParaRPr>
          </a:p>
        </p:txBody>
      </p:sp>
      <p:sp>
        <p:nvSpPr>
          <p:cNvPr id="936" name="Google Shape;936;p110"/>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937" name="Google Shape;937;p110"/>
          <p:cNvGraphicFramePr/>
          <p:nvPr/>
        </p:nvGraphicFramePr>
        <p:xfrm>
          <a:off x="694875" y="1048925"/>
          <a:ext cx="3000000" cy="3000000"/>
        </p:xfrm>
        <a:graphic>
          <a:graphicData uri="http://schemas.openxmlformats.org/drawingml/2006/table">
            <a:tbl>
              <a:tblPr>
                <a:solidFill>
                  <a:srgbClr val="FFFFFF"/>
                </a:solidFill>
                <a:tableStyleId>{8D195C78-DF6E-4822-888A-BE8AE1663CDD}</a:tableStyleId>
              </a:tblPr>
              <a:tblGrid>
                <a:gridCol w="1581150"/>
                <a:gridCol w="5543550"/>
              </a:tblGrid>
              <a:tr h="266775">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Method name</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Description</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x in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True</a:t>
                      </a:r>
                      <a:r>
                        <a:rPr lang="en" sz="1200">
                          <a:solidFill>
                            <a:srgbClr val="333333"/>
                          </a:solidFill>
                          <a:highlight>
                            <a:srgbClr val="FFFFFF"/>
                          </a:highlight>
                          <a:latin typeface="Poppins"/>
                          <a:ea typeface="Poppins"/>
                          <a:cs typeface="Poppins"/>
                          <a:sym typeface="Poppins"/>
                        </a:rPr>
                        <a:t> if element x is in sequence s, </a:t>
                      </a:r>
                      <a:r>
                        <a:rPr lang="en" sz="1100">
                          <a:solidFill>
                            <a:srgbClr val="C7254E"/>
                          </a:solidFill>
                          <a:highlight>
                            <a:srgbClr val="F9F2F4"/>
                          </a:highlight>
                          <a:latin typeface="Poppins"/>
                          <a:ea typeface="Poppins"/>
                          <a:cs typeface="Poppins"/>
                          <a:sym typeface="Poppins"/>
                        </a:rPr>
                        <a:t>False</a:t>
                      </a:r>
                      <a:r>
                        <a:rPr lang="en" sz="1200">
                          <a:solidFill>
                            <a:srgbClr val="333333"/>
                          </a:solidFill>
                          <a:highlight>
                            <a:srgbClr val="FFFFFF"/>
                          </a:highlight>
                          <a:latin typeface="Poppins"/>
                          <a:ea typeface="Poppins"/>
                          <a:cs typeface="Poppins"/>
                          <a:sym typeface="Poppins"/>
                        </a:rPr>
                        <a:t> otherwise</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x not in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True</a:t>
                      </a:r>
                      <a:r>
                        <a:rPr lang="en" sz="1200">
                          <a:solidFill>
                            <a:srgbClr val="333333"/>
                          </a:solidFill>
                          <a:highlight>
                            <a:srgbClr val="FFFFFF"/>
                          </a:highlight>
                          <a:latin typeface="Poppins"/>
                          <a:ea typeface="Poppins"/>
                          <a:cs typeface="Poppins"/>
                          <a:sym typeface="Poppins"/>
                        </a:rPr>
                        <a:t> if element x is not in sequence s, </a:t>
                      </a:r>
                      <a:r>
                        <a:rPr lang="en" sz="1100">
                          <a:solidFill>
                            <a:srgbClr val="C7254E"/>
                          </a:solidFill>
                          <a:highlight>
                            <a:srgbClr val="F9F2F4"/>
                          </a:highlight>
                          <a:latin typeface="Poppins"/>
                          <a:ea typeface="Poppins"/>
                          <a:cs typeface="Poppins"/>
                          <a:sym typeface="Poppins"/>
                        </a:rPr>
                        <a:t>False</a:t>
                      </a:r>
                      <a:r>
                        <a:rPr lang="en" sz="1200">
                          <a:solidFill>
                            <a:srgbClr val="333333"/>
                          </a:solidFill>
                          <a:highlight>
                            <a:srgbClr val="FFFFFF"/>
                          </a:highlight>
                          <a:latin typeface="Poppins"/>
                          <a:ea typeface="Poppins"/>
                          <a:cs typeface="Poppins"/>
                          <a:sym typeface="Poppins"/>
                        </a:rPr>
                        <a:t> otherwise</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s1 + s2</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Concatenates two sequences s1 and s2</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 * n</a:t>
                      </a:r>
                      <a:r>
                        <a:rPr lang="en" sz="1200">
                          <a:solidFill>
                            <a:srgbClr val="333333"/>
                          </a:solidFill>
                          <a:highlight>
                            <a:srgbClr val="FFFFFF"/>
                          </a:highlight>
                          <a:latin typeface="Poppins"/>
                          <a:ea typeface="Poppins"/>
                          <a:cs typeface="Poppins"/>
                          <a:sym typeface="Poppins"/>
                        </a:rPr>
                        <a:t> , </a:t>
                      </a:r>
                      <a:r>
                        <a:rPr lang="en" sz="1100">
                          <a:solidFill>
                            <a:srgbClr val="C7254E"/>
                          </a:solidFill>
                          <a:highlight>
                            <a:srgbClr val="F9F2F4"/>
                          </a:highlight>
                          <a:latin typeface="Poppins"/>
                          <a:ea typeface="Poppins"/>
                          <a:cs typeface="Poppins"/>
                          <a:sym typeface="Poppins"/>
                        </a:rPr>
                        <a:t>n * 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n</a:t>
                      </a:r>
                      <a:r>
                        <a:rPr lang="en" sz="1200">
                          <a:solidFill>
                            <a:srgbClr val="333333"/>
                          </a:solidFill>
                          <a:highlight>
                            <a:srgbClr val="FFFFFF"/>
                          </a:highlight>
                          <a:latin typeface="Poppins"/>
                          <a:ea typeface="Poppins"/>
                          <a:cs typeface="Poppins"/>
                          <a:sym typeface="Poppins"/>
                        </a:rPr>
                        <a:t> copies of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 concatenated</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s[i]</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a:t>
                      </a:r>
                      <a:r>
                        <a:rPr lang="en" sz="1100">
                          <a:solidFill>
                            <a:srgbClr val="C7254E"/>
                          </a:solidFill>
                          <a:highlight>
                            <a:srgbClr val="F9F2F4"/>
                          </a:highlight>
                          <a:latin typeface="Poppins"/>
                          <a:ea typeface="Poppins"/>
                          <a:cs typeface="Poppins"/>
                          <a:sym typeface="Poppins"/>
                        </a:rPr>
                        <a:t>ith element in sequence 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len(s)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Length of sequence</a:t>
                      </a:r>
                      <a:r>
                        <a:rPr lang="en" sz="1200">
                          <a:solidFill>
                            <a:srgbClr val="333333"/>
                          </a:solidFill>
                          <a:highlight>
                            <a:srgbClr val="FFFFFF"/>
                          </a:highlight>
                          <a:latin typeface="Poppins"/>
                          <a:ea typeface="Poppins"/>
                          <a:cs typeface="Poppins"/>
                          <a:sym typeface="Poppins"/>
                        </a:rPr>
                        <a:t>s</a:t>
                      </a:r>
                      <a:r>
                        <a:rPr lang="en" sz="1100">
                          <a:solidFill>
                            <a:srgbClr val="C7254E"/>
                          </a:solidFill>
                          <a:highlight>
                            <a:srgbClr val="F9F2F4"/>
                          </a:highlight>
                          <a:latin typeface="Poppins"/>
                          <a:ea typeface="Poppins"/>
                          <a:cs typeface="Poppins"/>
                          <a:sym typeface="Poppins"/>
                        </a:rPr>
                        <a:t>, i.e. the number of elements in</a:t>
                      </a:r>
                      <a:r>
                        <a:rPr lang="en" sz="1200">
                          <a:solidFill>
                            <a:srgbClr val="333333"/>
                          </a:solidFill>
                          <a:highlight>
                            <a:srgbClr val="FFFFFF"/>
                          </a:highlight>
                          <a:latin typeface="Poppins"/>
                          <a:ea typeface="Poppins"/>
                          <a:cs typeface="Poppins"/>
                          <a:sym typeface="Poppins"/>
                        </a:rPr>
                        <a:t>s`.</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min(s)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Smallest element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max(s)</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Largest element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6775">
                <a:tc>
                  <a:txBody>
                    <a:bodyPr/>
                    <a:lstStyle/>
                    <a:p>
                      <a:pPr indent="0" lvl="0" marL="0" rtl="0" algn="l">
                        <a:lnSpc>
                          <a:spcPct val="100000"/>
                        </a:lnSpc>
                        <a:spcBef>
                          <a:spcPts val="0"/>
                        </a:spcBef>
                        <a:spcAft>
                          <a:spcPts val="0"/>
                        </a:spcAft>
                        <a:buNone/>
                      </a:pPr>
                      <a:r>
                        <a:rPr lang="en" sz="1100">
                          <a:solidFill>
                            <a:srgbClr val="C7254E"/>
                          </a:solidFill>
                          <a:highlight>
                            <a:srgbClr val="F9F2F4"/>
                          </a:highlight>
                          <a:latin typeface="Poppins"/>
                          <a:ea typeface="Poppins"/>
                          <a:cs typeface="Poppins"/>
                          <a:sym typeface="Poppins"/>
                        </a:rPr>
                        <a:t>sum(s)</a:t>
                      </a:r>
                      <a:r>
                        <a:rPr lang="en" sz="1200">
                          <a:solidFill>
                            <a:srgbClr val="333333"/>
                          </a:solidFill>
                          <a:highlight>
                            <a:srgbClr val="FFFFFF"/>
                          </a:highlight>
                          <a:latin typeface="Poppins"/>
                          <a:ea typeface="Poppins"/>
                          <a:cs typeface="Poppins"/>
                          <a:sym typeface="Poppins"/>
                        </a:rPr>
                        <a: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Sum of all numbers in sequence </a:t>
                      </a:r>
                      <a:r>
                        <a:rPr lang="en" sz="1100">
                          <a:solidFill>
                            <a:srgbClr val="C7254E"/>
                          </a:solidFill>
                          <a:highlight>
                            <a:srgbClr val="F9F2F4"/>
                          </a:highlight>
                          <a:latin typeface="Poppins"/>
                          <a:ea typeface="Poppins"/>
                          <a:cs typeface="Poppins"/>
                          <a:sym typeface="Poppins"/>
                        </a:rPr>
                        <a:t>s</a:t>
                      </a:r>
                      <a:r>
                        <a:rPr lang="en" sz="1200">
                          <a:solidFill>
                            <a:srgbClr val="333333"/>
                          </a:solidFill>
                          <a:highlight>
                            <a:srgbClr val="FFFFFF"/>
                          </a:highlight>
                          <a:latin typeface="Poppins"/>
                          <a:ea typeface="Poppins"/>
                          <a:cs typeface="Poppins"/>
                          <a:sym typeface="Poppins"/>
                        </a:rPr>
                        <a: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78625">
                <a:tc>
                  <a:txBody>
                    <a:bodyPr/>
                    <a:lstStyle/>
                    <a:p>
                      <a:pPr indent="0" lvl="0" marL="0" rtl="0" algn="l">
                        <a:lnSpc>
                          <a:spcPct val="100000"/>
                        </a:lnSpc>
                        <a:spcBef>
                          <a:spcPts val="0"/>
                        </a:spcBef>
                        <a:spcAft>
                          <a:spcPts val="0"/>
                        </a:spcAft>
                        <a:buNone/>
                      </a:pPr>
                      <a:r>
                        <a:rPr lang="en" sz="1200">
                          <a:solidFill>
                            <a:srgbClr val="333333"/>
                          </a:solidFill>
                          <a:highlight>
                            <a:srgbClr val="FFFFFF"/>
                          </a:highlight>
                        </a:rPr>
                        <a:t>for </a:t>
                      </a:r>
                      <a:endParaRPr sz="1200">
                        <a:solidFill>
                          <a:srgbClr val="333333"/>
                        </a:solidFill>
                        <a:highlight>
                          <a:srgbClr val="FFFFFF"/>
                        </a:highlight>
                      </a:endParaRPr>
                    </a:p>
                    <a:p>
                      <a:pPr indent="0" lvl="0" marL="0" rtl="0" algn="l">
                        <a:lnSpc>
                          <a:spcPct val="100000"/>
                        </a:lnSpc>
                        <a:spcBef>
                          <a:spcPts val="0"/>
                        </a:spcBef>
                        <a:spcAft>
                          <a:spcPts val="0"/>
                        </a:spcAft>
                        <a:buNone/>
                      </a:pPr>
                      <a:r>
                        <a:rPr lang="en" sz="1200">
                          <a:solidFill>
                            <a:srgbClr val="333333"/>
                          </a:solidFill>
                          <a:highlight>
                            <a:srgbClr val="FFFFFF"/>
                          </a:highlight>
                        </a:rPr>
                        <a:t>loop</a:t>
                      </a:r>
                      <a:endParaRPr sz="1200">
                        <a:solidFill>
                          <a:srgbClr val="333333"/>
                        </a:solidFill>
                        <a:highlight>
                          <a:srgbClr val="FFFFFF"/>
                        </a:highlight>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rPr>
                        <a:t> Traverses elements from left to right in a for loop.</a:t>
                      </a:r>
                      <a:endParaRPr sz="1200">
                        <a:solidFill>
                          <a:srgbClr val="333333"/>
                        </a:solidFill>
                        <a:highlight>
                          <a:srgbClr val="FFFFFF"/>
                        </a:highlight>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38" name="Google Shape;938;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0" name="Google Shape;940;p1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1"/>
          <p:cNvSpPr txBox="1"/>
          <p:nvPr/>
        </p:nvSpPr>
        <p:spPr>
          <a:xfrm>
            <a:off x="339500" y="344125"/>
            <a:ext cx="83001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2400">
                <a:solidFill>
                  <a:srgbClr val="408080"/>
                </a:solidFill>
                <a:latin typeface="Poppins"/>
                <a:ea typeface="Poppins"/>
                <a:cs typeface="Poppins"/>
                <a:sym typeface="Poppins"/>
              </a:rPr>
              <a:t>Operations with lists</a:t>
            </a:r>
            <a:endParaRPr sz="1100">
              <a:solidFill>
                <a:srgbClr val="408080"/>
              </a:solidFill>
              <a:latin typeface="Poppins Medium"/>
              <a:ea typeface="Poppins Medium"/>
              <a:cs typeface="Poppins Medium"/>
              <a:sym typeface="Poppins Medium"/>
            </a:endParaRPr>
          </a:p>
        </p:txBody>
      </p:sp>
      <p:sp>
        <p:nvSpPr>
          <p:cNvPr id="946" name="Google Shape;946;p111"/>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graphicFrame>
        <p:nvGraphicFramePr>
          <p:cNvPr id="947" name="Google Shape;947;p111"/>
          <p:cNvGraphicFramePr/>
          <p:nvPr/>
        </p:nvGraphicFramePr>
        <p:xfrm>
          <a:off x="869025" y="898225"/>
          <a:ext cx="3000000" cy="3000000"/>
        </p:xfrm>
        <a:graphic>
          <a:graphicData uri="http://schemas.openxmlformats.org/drawingml/2006/table">
            <a:tbl>
              <a:tblPr>
                <a:solidFill>
                  <a:srgbClr val="FFFFFF"/>
                </a:solidFill>
                <a:tableStyleId>{8D195C78-DF6E-4822-888A-BE8AE1663CDD}</a:tableStyleId>
              </a:tblPr>
              <a:tblGrid>
                <a:gridCol w="1581150"/>
                <a:gridCol w="5543550"/>
              </a:tblGrid>
              <a:tr h="260750">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Method name</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solidFill>
                            <a:srgbClr val="2DC5FA"/>
                          </a:solidFill>
                          <a:highlight>
                            <a:srgbClr val="FFFFFF"/>
                          </a:highlight>
                          <a:latin typeface="Poppins"/>
                          <a:ea typeface="Poppins"/>
                          <a:cs typeface="Poppins"/>
                          <a:sym typeface="Poppins"/>
                        </a:rPr>
                        <a:t>Description</a:t>
                      </a:r>
                      <a:endParaRPr b="1" sz="1200">
                        <a:solidFill>
                          <a:srgbClr val="2DC5FA"/>
                        </a:solidFill>
                        <a:highlight>
                          <a:srgbClr val="FFFFFF"/>
                        </a:highlight>
                        <a:latin typeface="Poppins"/>
                        <a:ea typeface="Poppins"/>
                        <a:cs typeface="Poppins"/>
                        <a:sym typeface="Poppins"/>
                      </a:endParaRPr>
                    </a:p>
                  </a:txBody>
                  <a:tcPr marT="47625" marB="47625" marR="47625" marL="47625" anchor="b">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19050">
                      <a:solidFill>
                        <a:srgbClr val="2DC5FA"/>
                      </a:solidFill>
                      <a:prstDash val="solid"/>
                      <a:round/>
                      <a:headEnd len="sm" w="sm" type="none"/>
                      <a:tailEnd len="sm" w="sm" type="none"/>
                    </a:lnB>
                  </a:tcPr>
                </a:tc>
              </a:tr>
              <a:tr h="287725">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a:t>
                      </a:r>
                      <a:r>
                        <a:rPr lang="en" sz="1100">
                          <a:solidFill>
                            <a:srgbClr val="C7254E"/>
                          </a:solidFill>
                          <a:highlight>
                            <a:srgbClr val="F9F2F4"/>
                          </a:highlight>
                          <a:latin typeface="Poppins"/>
                          <a:ea typeface="Poppins"/>
                          <a:cs typeface="Poppins"/>
                          <a:sym typeface="Poppins"/>
                        </a:rPr>
                        <a:t>list.append(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adds the x element to the end of the list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19050">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list.extend( x )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contacts the list and the given list </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49550">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list.insert( index, element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inserts ‘element’ before the index</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69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list.remove(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remove the x element from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list.pop( index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removes the element from the list in the given index</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list.index( x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returns in which index is located the x element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31575">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list.count( x ) </a:t>
                      </a:r>
                      <a:endParaRPr sz="1100">
                        <a:solidFill>
                          <a:srgbClr val="C7254E"/>
                        </a:solidFill>
                        <a:highlight>
                          <a:srgbClr val="F9F2F4"/>
                        </a:highlight>
                        <a:latin typeface="Poppins"/>
                        <a:ea typeface="Poppins"/>
                        <a:cs typeface="Poppins"/>
                        <a:sym typeface="Poppins"/>
                      </a:endParaRPr>
                    </a:p>
                    <a:p>
                      <a:pPr indent="0" lvl="0" marL="0" rtl="0" algn="l">
                        <a:lnSpc>
                          <a:spcPct val="100000"/>
                        </a:lnSpc>
                        <a:spcBef>
                          <a:spcPts val="0"/>
                        </a:spcBef>
                        <a:spcAft>
                          <a:spcPts val="0"/>
                        </a:spcAft>
                        <a:buNone/>
                      </a:pPr>
                      <a:r>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rgbClr val="333333"/>
                          </a:solidFill>
                          <a:highlight>
                            <a:srgbClr val="FFFFFF"/>
                          </a:highlight>
                          <a:latin typeface="Poppins"/>
                          <a:ea typeface="Poppins"/>
                          <a:cs typeface="Poppins"/>
                          <a:sym typeface="Poppins"/>
                        </a:rPr>
                        <a:t> returns how many times the element x appears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287725">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C7254E"/>
                          </a:solidFill>
                          <a:highlight>
                            <a:srgbClr val="F9F2F4"/>
                          </a:highlight>
                          <a:latin typeface="Poppins"/>
                          <a:ea typeface="Poppins"/>
                          <a:cs typeface="Poppins"/>
                          <a:sym typeface="Poppins"/>
                        </a:rPr>
                        <a:t>list.sort()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33333"/>
                          </a:solidFill>
                          <a:highlight>
                            <a:srgbClr val="FFFFFF"/>
                          </a:highlight>
                          <a:latin typeface="Poppins"/>
                          <a:ea typeface="Poppins"/>
                          <a:cs typeface="Poppins"/>
                          <a:sym typeface="Poppins"/>
                        </a:rPr>
                        <a:t>sorts the elements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449550">
                <a:tc>
                  <a:txBody>
                    <a:bodyPr/>
                    <a:lstStyle/>
                    <a:p>
                      <a:pPr indent="0" lvl="0" marL="0" rtl="0" algn="l">
                        <a:lnSpc>
                          <a:spcPct val="115000"/>
                        </a:lnSpc>
                        <a:spcBef>
                          <a:spcPts val="0"/>
                        </a:spcBef>
                        <a:spcAft>
                          <a:spcPts val="0"/>
                        </a:spcAft>
                        <a:buNone/>
                      </a:pPr>
                      <a:r>
                        <a:rPr lang="en" sz="1100">
                          <a:solidFill>
                            <a:srgbClr val="C7254E"/>
                          </a:solidFill>
                          <a:highlight>
                            <a:srgbClr val="F9F2F4"/>
                          </a:highlight>
                          <a:latin typeface="Poppins"/>
                          <a:ea typeface="Poppins"/>
                          <a:cs typeface="Poppins"/>
                          <a:sym typeface="Poppins"/>
                        </a:rPr>
                        <a:t>list.reverse() </a:t>
                      </a:r>
                      <a:endParaRPr sz="1100">
                        <a:solidFill>
                          <a:srgbClr val="C7254E"/>
                        </a:solidFill>
                        <a:highlight>
                          <a:srgbClr val="F9F2F4"/>
                        </a:highlight>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C7254E"/>
                        </a:solidFill>
                        <a:highlight>
                          <a:srgbClr val="F9F2F4"/>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Poppins"/>
                          <a:ea typeface="Poppins"/>
                          <a:cs typeface="Poppins"/>
                          <a:sym typeface="Poppins"/>
                        </a:rPr>
                        <a:t>reverse the elements in the list</a:t>
                      </a:r>
                      <a:endParaRPr sz="1200">
                        <a:solidFill>
                          <a:srgbClr val="333333"/>
                        </a:solidFill>
                        <a:highlight>
                          <a:srgbClr val="FFFFFF"/>
                        </a:highlight>
                        <a:latin typeface="Poppins"/>
                        <a:ea typeface="Poppins"/>
                        <a:cs typeface="Poppins"/>
                        <a:sym typeface="Poppins"/>
                      </a:endParaRPr>
                    </a:p>
                  </a:txBody>
                  <a:tcPr marT="47625" marB="47625" marR="47625" marL="476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48" name="Google Shape;948;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50" name="Google Shape;950;p1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2"/>
          <p:cNvSpPr txBox="1"/>
          <p:nvPr/>
        </p:nvSpPr>
        <p:spPr>
          <a:xfrm>
            <a:off x="339500" y="344125"/>
            <a:ext cx="8300100" cy="354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t/>
            </a:r>
            <a:endParaRPr sz="1100">
              <a:solidFill>
                <a:srgbClr val="434343"/>
              </a:solidFill>
              <a:latin typeface="Poppins Medium"/>
              <a:ea typeface="Poppins Medium"/>
              <a:cs typeface="Poppins Medium"/>
              <a:sym typeface="Poppins Medium"/>
            </a:endParaRPr>
          </a:p>
        </p:txBody>
      </p:sp>
      <p:sp>
        <p:nvSpPr>
          <p:cNvPr id="956" name="Google Shape;956;p112"/>
          <p:cNvSpPr txBox="1"/>
          <p:nvPr/>
        </p:nvSpPr>
        <p:spPr>
          <a:xfrm>
            <a:off x="3928800" y="432150"/>
            <a:ext cx="46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957" name="Google Shape;957;p112"/>
          <p:cNvSpPr txBox="1"/>
          <p:nvPr/>
        </p:nvSpPr>
        <p:spPr>
          <a:xfrm>
            <a:off x="431975" y="944300"/>
            <a:ext cx="7343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A list comprehension is a process to grow an empty list without using append().</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When the size of a list is bigger than approx. 100, the list comprehension approach is faster.</a:t>
            </a:r>
            <a:endParaRPr>
              <a:solidFill>
                <a:srgbClr val="434343"/>
              </a:solidFill>
              <a:latin typeface="Roboto"/>
              <a:ea typeface="Roboto"/>
              <a:cs typeface="Roboto"/>
              <a:sym typeface="Roboto"/>
            </a:endParaRPr>
          </a:p>
        </p:txBody>
      </p:sp>
      <p:graphicFrame>
        <p:nvGraphicFramePr>
          <p:cNvPr id="958" name="Google Shape;958;p112"/>
          <p:cNvGraphicFramePr/>
          <p:nvPr/>
        </p:nvGraphicFramePr>
        <p:xfrm>
          <a:off x="484325" y="2097300"/>
          <a:ext cx="3000000" cy="3000000"/>
        </p:xfrm>
        <a:graphic>
          <a:graphicData uri="http://schemas.openxmlformats.org/drawingml/2006/table">
            <a:tbl>
              <a:tblPr>
                <a:noFill/>
                <a:tableStyleId>{AB0063DE-F195-49E1-AAF7-C5DC0E4D559E}</a:tableStyleId>
              </a:tblPr>
              <a:tblGrid>
                <a:gridCol w="3619500"/>
                <a:gridCol w="3619500"/>
              </a:tblGrid>
              <a:tr h="269100">
                <a:tc>
                  <a:txBody>
                    <a:bodyPr/>
                    <a:lstStyle/>
                    <a:p>
                      <a:pPr indent="0" lvl="0" marL="0" rtl="0" algn="ctr">
                        <a:lnSpc>
                          <a:spcPct val="115000"/>
                        </a:lnSpc>
                        <a:spcBef>
                          <a:spcPts val="0"/>
                        </a:spcBef>
                        <a:spcAft>
                          <a:spcPts val="0"/>
                        </a:spcAft>
                        <a:buNone/>
                      </a:pPr>
                      <a:r>
                        <a:rPr b="1" lang="en">
                          <a:solidFill>
                            <a:srgbClr val="2DC5FA"/>
                          </a:solidFill>
                          <a:latin typeface="Roboto"/>
                          <a:ea typeface="Roboto"/>
                          <a:cs typeface="Roboto"/>
                          <a:sym typeface="Roboto"/>
                        </a:rPr>
                        <a:t>With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DC5FA"/>
                          </a:solidFill>
                          <a:latin typeface="Roboto"/>
                          <a:ea typeface="Roboto"/>
                          <a:cs typeface="Roboto"/>
                          <a:sym typeface="Roboto"/>
                        </a:rPr>
                        <a:t>Without append</a:t>
                      </a:r>
                      <a:endParaRPr b="1">
                        <a:solidFill>
                          <a:srgbClr val="2DC5FA"/>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r h="1235900">
                <a:tc>
                  <a:txBody>
                    <a:bodyPr/>
                    <a:lstStyle/>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my_list = [  ]</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for i in range(1,11):</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a:solidFill>
                            <a:srgbClr val="434343"/>
                          </a:solidFill>
                          <a:latin typeface="Roboto"/>
                          <a:ea typeface="Roboto"/>
                          <a:cs typeface="Roboto"/>
                          <a:sym typeface="Roboto"/>
                        </a:rPr>
                        <a:t>	my_list.append( i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434343"/>
                          </a:solidFill>
                          <a:latin typeface="Roboto"/>
                          <a:ea typeface="Roboto"/>
                          <a:cs typeface="Roboto"/>
                          <a:sym typeface="Roboto"/>
                        </a:rPr>
                        <a:t>my_ist = [ i for i in range(1, 11) ] </a:t>
                      </a:r>
                      <a:endParaRPr>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a:txBody>
                  <a:tcPr marT="91425" marB="91425" marR="91425" marL="91425">
                    <a:lnL cap="flat" cmpd="sng" w="9525">
                      <a:solidFill>
                        <a:srgbClr val="2DC5FA"/>
                      </a:solidFill>
                      <a:prstDash val="solid"/>
                      <a:round/>
                      <a:headEnd len="sm" w="sm" type="none"/>
                      <a:tailEnd len="sm" w="sm" type="none"/>
                    </a:lnL>
                    <a:lnR cap="flat" cmpd="sng" w="9525">
                      <a:solidFill>
                        <a:srgbClr val="2DC5FA"/>
                      </a:solidFill>
                      <a:prstDash val="solid"/>
                      <a:round/>
                      <a:headEnd len="sm" w="sm" type="none"/>
                      <a:tailEnd len="sm" w="sm" type="none"/>
                    </a:lnR>
                    <a:lnT cap="flat" cmpd="sng" w="9525">
                      <a:solidFill>
                        <a:srgbClr val="2DC5FA"/>
                      </a:solidFill>
                      <a:prstDash val="solid"/>
                      <a:round/>
                      <a:headEnd len="sm" w="sm" type="none"/>
                      <a:tailEnd len="sm" w="sm" type="none"/>
                    </a:lnT>
                    <a:lnB cap="flat" cmpd="sng" w="9525">
                      <a:solidFill>
                        <a:srgbClr val="2DC5FA"/>
                      </a:solidFill>
                      <a:prstDash val="solid"/>
                      <a:round/>
                      <a:headEnd len="sm" w="sm" type="none"/>
                      <a:tailEnd len="sm" w="sm" type="none"/>
                    </a:lnB>
                  </a:tcPr>
                </a:tc>
              </a:tr>
            </a:tbl>
          </a:graphicData>
        </a:graphic>
      </p:graphicFrame>
      <p:sp>
        <p:nvSpPr>
          <p:cNvPr id="959" name="Google Shape;959;p112"/>
          <p:cNvSpPr txBox="1"/>
          <p:nvPr>
            <p:ph type="title"/>
          </p:nvPr>
        </p:nvSpPr>
        <p:spPr>
          <a:xfrm>
            <a:off x="374561" y="345900"/>
            <a:ext cx="8520600" cy="57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2400">
                <a:latin typeface="Poppins"/>
                <a:ea typeface="Poppins"/>
                <a:cs typeface="Poppins"/>
                <a:sym typeface="Poppins"/>
              </a:rPr>
              <a:t>List comprehension</a:t>
            </a:r>
            <a:endParaRPr sz="1100">
              <a:latin typeface="Poppins Medium"/>
              <a:ea typeface="Poppins Medium"/>
              <a:cs typeface="Poppins Medium"/>
              <a:sym typeface="Poppins Medium"/>
            </a:endParaRPr>
          </a:p>
          <a:p>
            <a:pPr indent="0" lvl="0" marL="0" rtl="0" algn="l">
              <a:spcBef>
                <a:spcPts val="0"/>
              </a:spcBef>
              <a:spcAft>
                <a:spcPts val="0"/>
              </a:spcAft>
              <a:buNone/>
            </a:pPr>
            <a:r>
              <a:t/>
            </a:r>
            <a:endParaRPr/>
          </a:p>
        </p:txBody>
      </p:sp>
      <p:sp>
        <p:nvSpPr>
          <p:cNvPr id="960" name="Google Shape;960;p1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61" name="Google Shape;961;p1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